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59" r:id="rId5"/>
    <p:sldId id="269" r:id="rId6"/>
    <p:sldId id="261" r:id="rId7"/>
    <p:sldId id="262" r:id="rId8"/>
    <p:sldId id="263" r:id="rId9"/>
    <p:sldId id="264" r:id="rId10"/>
    <p:sldId id="265" r:id="rId11"/>
    <p:sldId id="270" r:id="rId12"/>
    <p:sldId id="271" r:id="rId13"/>
    <p:sldId id="266" r:id="rId14"/>
    <p:sldId id="267"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49510D-7E1C-4CEF-8D7C-727A6CC779EE}" v="634" dt="2023-08-17T06:09:38.8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F70E37-491F-4A7F-833A-05F41E1F7EAE}" type="datetimeFigureOut">
              <a:rPr lang="en-IL" smtClean="0"/>
              <a:t>17/08/2023</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19293-0CF9-46AB-818B-736AF73659E5}" type="slidenum">
              <a:rPr lang="en-IL" smtClean="0"/>
              <a:t>‹#›</a:t>
            </a:fld>
            <a:endParaRPr lang="en-IL"/>
          </a:p>
        </p:txBody>
      </p:sp>
    </p:spTree>
    <p:extLst>
      <p:ext uri="{BB962C8B-B14F-4D97-AF65-F5344CB8AC3E}">
        <p14:creationId xmlns:p14="http://schemas.microsoft.com/office/powerpoint/2010/main" val="2397477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GB"/>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4D53A80-43AC-4696-8031-A7F90085B6AF}" type="datetimeFigureOut">
              <a:rPr lang="en-IL" smtClean="0"/>
              <a:t>17/08/2023</a:t>
            </a:fld>
            <a:endParaRPr lang="en-IL"/>
          </a:p>
        </p:txBody>
      </p:sp>
      <p:sp>
        <p:nvSpPr>
          <p:cNvPr id="5" name="Footer Placeholder 4"/>
          <p:cNvSpPr>
            <a:spLocks noGrp="1"/>
          </p:cNvSpPr>
          <p:nvPr>
            <p:ph type="ftr" sz="quarter" idx="11"/>
          </p:nvPr>
        </p:nvSpPr>
        <p:spPr>
          <a:xfrm>
            <a:off x="2416500" y="329307"/>
            <a:ext cx="4973915" cy="309201"/>
          </a:xfrm>
        </p:spPr>
        <p:txBody>
          <a:bodyPr/>
          <a:lstStyle/>
          <a:p>
            <a:endParaRPr lang="en-IL"/>
          </a:p>
        </p:txBody>
      </p:sp>
      <p:sp>
        <p:nvSpPr>
          <p:cNvPr id="6" name="Slide Number Placeholder 5"/>
          <p:cNvSpPr>
            <a:spLocks noGrp="1"/>
          </p:cNvSpPr>
          <p:nvPr>
            <p:ph type="sldNum" sz="quarter" idx="12"/>
          </p:nvPr>
        </p:nvSpPr>
        <p:spPr>
          <a:xfrm>
            <a:off x="1437664" y="798973"/>
            <a:ext cx="811019" cy="503578"/>
          </a:xfrm>
        </p:spPr>
        <p:txBody>
          <a:bodyPr/>
          <a:lstStyle/>
          <a:p>
            <a:fld id="{6503BF3C-9672-4C7A-A4AD-B4978BC8CD92}" type="slidenum">
              <a:rPr lang="en-IL" smtClean="0"/>
              <a:t>‹#›</a:t>
            </a:fld>
            <a:endParaRPr lang="en-IL"/>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02257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4D53A80-43AC-4696-8031-A7F90085B6AF}" type="datetimeFigureOut">
              <a:rPr lang="en-IL" smtClean="0"/>
              <a:t>17/08/2023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6503BF3C-9672-4C7A-A4AD-B4978BC8CD92}" type="slidenum">
              <a:rPr lang="en-IL" smtClean="0"/>
              <a:t>‹#›</a:t>
            </a:fld>
            <a:endParaRPr lang="en-IL"/>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4588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4D53A80-43AC-4696-8031-A7F90085B6AF}" type="datetimeFigureOut">
              <a:rPr lang="en-IL" smtClean="0"/>
              <a:t>17/08/2023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6503BF3C-9672-4C7A-A4AD-B4978BC8CD92}" type="slidenum">
              <a:rPr lang="en-IL" smtClean="0"/>
              <a:t>‹#›</a:t>
            </a:fld>
            <a:endParaRPr lang="en-IL"/>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89962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4D53A80-43AC-4696-8031-A7F90085B6AF}" type="datetimeFigureOut">
              <a:rPr lang="en-IL" smtClean="0"/>
              <a:t>17/08/2023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6503BF3C-9672-4C7A-A4AD-B4978BC8CD92}" type="slidenum">
              <a:rPr lang="en-IL" smtClean="0"/>
              <a:t>‹#›</a:t>
            </a:fld>
            <a:endParaRPr lang="en-IL"/>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73356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GB"/>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4D53A80-43AC-4696-8031-A7F90085B6AF}" type="datetimeFigureOut">
              <a:rPr lang="en-IL" smtClean="0"/>
              <a:t>17/08/2023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6503BF3C-9672-4C7A-A4AD-B4978BC8CD92}" type="slidenum">
              <a:rPr lang="en-IL" smtClean="0"/>
              <a:t>‹#›</a:t>
            </a:fld>
            <a:endParaRPr lang="en-IL"/>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8809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4D53A80-43AC-4696-8031-A7F90085B6AF}" type="datetimeFigureOut">
              <a:rPr lang="en-IL" smtClean="0"/>
              <a:t>17/08/2023</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6503BF3C-9672-4C7A-A4AD-B4978BC8CD92}" type="slidenum">
              <a:rPr lang="en-IL" smtClean="0"/>
              <a:t>‹#›</a:t>
            </a:fld>
            <a:endParaRPr lang="en-IL"/>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0813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4D53A80-43AC-4696-8031-A7F90085B6AF}" type="datetimeFigureOut">
              <a:rPr lang="en-IL" smtClean="0"/>
              <a:t>17/08/2023</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6503BF3C-9672-4C7A-A4AD-B4978BC8CD92}" type="slidenum">
              <a:rPr lang="en-IL" smtClean="0"/>
              <a:t>‹#›</a:t>
            </a:fld>
            <a:endParaRPr lang="en-IL"/>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0730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4D53A80-43AC-4696-8031-A7F90085B6AF}" type="datetimeFigureOut">
              <a:rPr lang="en-IL" smtClean="0"/>
              <a:t>17/08/2023</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6503BF3C-9672-4C7A-A4AD-B4978BC8CD92}" type="slidenum">
              <a:rPr lang="en-IL" smtClean="0"/>
              <a:t>‹#›</a:t>
            </a:fld>
            <a:endParaRPr lang="en-IL"/>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2632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D53A80-43AC-4696-8031-A7F90085B6AF}" type="datetimeFigureOut">
              <a:rPr lang="en-IL" smtClean="0"/>
              <a:t>17/08/2023</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6503BF3C-9672-4C7A-A4AD-B4978BC8CD92}" type="slidenum">
              <a:rPr lang="en-IL" smtClean="0"/>
              <a:t>‹#›</a:t>
            </a:fld>
            <a:endParaRPr lang="en-IL"/>
          </a:p>
        </p:txBody>
      </p:sp>
    </p:spTree>
    <p:extLst>
      <p:ext uri="{BB962C8B-B14F-4D97-AF65-F5344CB8AC3E}">
        <p14:creationId xmlns:p14="http://schemas.microsoft.com/office/powerpoint/2010/main" val="1494616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4D53A80-43AC-4696-8031-A7F90085B6AF}" type="datetimeFigureOut">
              <a:rPr lang="en-IL" smtClean="0"/>
              <a:t>17/08/2023</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6503BF3C-9672-4C7A-A4AD-B4978BC8CD92}" type="slidenum">
              <a:rPr lang="en-IL" smtClean="0"/>
              <a:t>‹#›</a:t>
            </a:fld>
            <a:endParaRPr lang="en-IL"/>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9981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4D53A80-43AC-4696-8031-A7F90085B6AF}" type="datetimeFigureOut">
              <a:rPr lang="en-IL" smtClean="0"/>
              <a:t>17/08/2023</a:t>
            </a:fld>
            <a:endParaRPr lang="en-IL"/>
          </a:p>
        </p:txBody>
      </p:sp>
      <p:sp>
        <p:nvSpPr>
          <p:cNvPr id="6" name="Footer Placeholder 5"/>
          <p:cNvSpPr>
            <a:spLocks noGrp="1"/>
          </p:cNvSpPr>
          <p:nvPr>
            <p:ph type="ftr" sz="quarter" idx="11"/>
          </p:nvPr>
        </p:nvSpPr>
        <p:spPr>
          <a:xfrm>
            <a:off x="1447382" y="318640"/>
            <a:ext cx="5541004" cy="320931"/>
          </a:xfrm>
        </p:spPr>
        <p:txBody>
          <a:bodyPr/>
          <a:lstStyle/>
          <a:p>
            <a:endParaRPr lang="en-IL"/>
          </a:p>
        </p:txBody>
      </p:sp>
      <p:sp>
        <p:nvSpPr>
          <p:cNvPr id="7" name="Slide Number Placeholder 6"/>
          <p:cNvSpPr>
            <a:spLocks noGrp="1"/>
          </p:cNvSpPr>
          <p:nvPr>
            <p:ph type="sldNum" sz="quarter" idx="12"/>
          </p:nvPr>
        </p:nvSpPr>
        <p:spPr/>
        <p:txBody>
          <a:bodyPr/>
          <a:lstStyle/>
          <a:p>
            <a:fld id="{6503BF3C-9672-4C7A-A4AD-B4978BC8CD92}" type="slidenum">
              <a:rPr lang="en-IL" smtClean="0"/>
              <a:t>‹#›</a:t>
            </a:fld>
            <a:endParaRPr lang="en-IL"/>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50611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4D53A80-43AC-4696-8031-A7F90085B6AF}" type="datetimeFigureOut">
              <a:rPr lang="en-IL" smtClean="0"/>
              <a:t>17/08/2023</a:t>
            </a:fld>
            <a:endParaRPr lang="en-IL"/>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L"/>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503BF3C-9672-4C7A-A4AD-B4978BC8CD92}" type="slidenum">
              <a:rPr lang="en-IL" smtClean="0"/>
              <a:t>‹#›</a:t>
            </a:fld>
            <a:endParaRPr lang="en-IL"/>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9351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descr="בPlanes הזרקת תלת-ממדית">
            <a:extLst>
              <a:ext uri="{FF2B5EF4-FFF2-40B4-BE49-F238E27FC236}">
                <a16:creationId xmlns:a16="http://schemas.microsoft.com/office/drawing/2014/main" id="{739A1AA6-D98B-7C9C-9F19-B7272572734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E733370-0647-7D9E-9167-2BC4379F5054}"/>
              </a:ext>
            </a:extLst>
          </p:cNvPr>
          <p:cNvSpPr>
            <a:spLocks noGrp="1"/>
          </p:cNvSpPr>
          <p:nvPr>
            <p:ph type="ctrTitle"/>
          </p:nvPr>
        </p:nvSpPr>
        <p:spPr>
          <a:xfrm>
            <a:off x="1063752" y="-1021469"/>
            <a:ext cx="10058400" cy="3574778"/>
          </a:xfrm>
          <a:effectLst>
            <a:outerShdw blurRad="50800" dist="38100" dir="2700000" algn="tl" rotWithShape="0">
              <a:prstClr val="black">
                <a:alpha val="40000"/>
              </a:prstClr>
            </a:outerShdw>
          </a:effectLst>
        </p:spPr>
        <p:txBody>
          <a:bodyPr>
            <a:normAutofit/>
          </a:bodyPr>
          <a:lstStyle/>
          <a:p>
            <a:pPr algn="r"/>
            <a:r>
              <a:rPr lang="he-IL" sz="5200" dirty="0">
                <a:solidFill>
                  <a:srgbClr val="FFFFFF"/>
                </a:solidFill>
                <a:latin typeface="Calibri" panose="020F0502020204030204" pitchFamily="34" charset="0"/>
                <a:cs typeface="Calibri" panose="020F0502020204030204" pitchFamily="34" charset="0"/>
              </a:rPr>
              <a:t>סימולציה של שדה תעופה</a:t>
            </a:r>
            <a:br>
              <a:rPr lang="en-US" sz="5200" dirty="0">
                <a:solidFill>
                  <a:srgbClr val="FFFFFF"/>
                </a:solidFill>
                <a:latin typeface="Calibri" panose="020F0502020204030204" pitchFamily="34" charset="0"/>
                <a:cs typeface="Calibri" panose="020F0502020204030204" pitchFamily="34" charset="0"/>
              </a:rPr>
            </a:br>
            <a:r>
              <a:rPr lang="he-IL" sz="5200" dirty="0">
                <a:solidFill>
                  <a:srgbClr val="FFFFFF"/>
                </a:solidFill>
                <a:latin typeface="Calibri" panose="020F0502020204030204" pitchFamily="34" charset="0"/>
                <a:cs typeface="Calibri" panose="020F0502020204030204" pitchFamily="34" charset="0"/>
              </a:rPr>
              <a:t>עם כמה מגדלי פיקוח</a:t>
            </a:r>
            <a:endParaRPr lang="en-IL" sz="5200" dirty="0">
              <a:solidFill>
                <a:srgbClr val="FFFFFF"/>
              </a:solidFill>
            </a:endParaRPr>
          </a:p>
        </p:txBody>
      </p:sp>
      <p:sp>
        <p:nvSpPr>
          <p:cNvPr id="3" name="Subtitle 2">
            <a:extLst>
              <a:ext uri="{FF2B5EF4-FFF2-40B4-BE49-F238E27FC236}">
                <a16:creationId xmlns:a16="http://schemas.microsoft.com/office/drawing/2014/main" id="{1A9BA5F7-1BF9-8960-30B3-AE30DD601C8E}"/>
              </a:ext>
            </a:extLst>
          </p:cNvPr>
          <p:cNvSpPr>
            <a:spLocks noGrp="1"/>
          </p:cNvSpPr>
          <p:nvPr>
            <p:ph type="subTitle" idx="1"/>
          </p:nvPr>
        </p:nvSpPr>
        <p:spPr>
          <a:xfrm>
            <a:off x="1650657" y="5133927"/>
            <a:ext cx="10058400" cy="1611002"/>
          </a:xfrm>
          <a:effectLst>
            <a:outerShdw blurRad="50800" dist="38100" dir="2700000" algn="tl" rotWithShape="0">
              <a:prstClr val="black">
                <a:alpha val="40000"/>
              </a:prstClr>
            </a:outerShdw>
          </a:effectLst>
        </p:spPr>
        <p:txBody>
          <a:bodyPr>
            <a:normAutofit/>
          </a:bodyPr>
          <a:lstStyle/>
          <a:p>
            <a:pPr algn="r" rtl="1"/>
            <a:r>
              <a:rPr lang="he-IL" dirty="0">
                <a:latin typeface="Calibri" panose="020F0502020204030204" pitchFamily="34" charset="0"/>
                <a:cs typeface="Calibri" panose="020F0502020204030204" pitchFamily="34" charset="0"/>
              </a:rPr>
              <a:t>פרויקט סיום בקורס תכנות פונקציונלי במערכות מקבילות ומבוזרות.</a:t>
            </a:r>
          </a:p>
          <a:p>
            <a:pPr algn="r" rtl="1"/>
            <a:r>
              <a:rPr lang="he-IL" dirty="0">
                <a:latin typeface="Calibri" panose="020F0502020204030204" pitchFamily="34" charset="0"/>
                <a:cs typeface="Calibri" panose="020F0502020204030204" pitchFamily="34" charset="0"/>
              </a:rPr>
              <a:t>מגישים: דין אלימלך שחף זוהר דני בלוזורוב</a:t>
            </a:r>
          </a:p>
          <a:p>
            <a:endParaRPr lang="en-IL" dirty="0">
              <a:solidFill>
                <a:srgbClr val="FFFFFF"/>
              </a:solidFill>
            </a:endParaRPr>
          </a:p>
        </p:txBody>
      </p:sp>
    </p:spTree>
    <p:extLst>
      <p:ext uri="{BB962C8B-B14F-4D97-AF65-F5344CB8AC3E}">
        <p14:creationId xmlns:p14="http://schemas.microsoft.com/office/powerpoint/2010/main" val="139819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5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47F6B-4B0C-E87D-3A17-2DB8E06DF855}"/>
              </a:ext>
            </a:extLst>
          </p:cNvPr>
          <p:cNvSpPr>
            <a:spLocks noGrp="1"/>
          </p:cNvSpPr>
          <p:nvPr>
            <p:ph type="title"/>
          </p:nvPr>
        </p:nvSpPr>
        <p:spPr/>
        <p:txBody>
          <a:bodyPr>
            <a:normAutofit fontScale="90000"/>
          </a:bodyPr>
          <a:lstStyle/>
          <a:p>
            <a:pPr algn="r"/>
            <a:r>
              <a:rPr lang="he-IL" sz="4400" dirty="0">
                <a:latin typeface="Calibri" panose="020F0502020204030204" pitchFamily="34" charset="0"/>
                <a:cs typeface="Calibri" panose="020F0502020204030204" pitchFamily="34" charset="0"/>
              </a:rPr>
              <a:t>מכונת המצבים של המטוס</a:t>
            </a:r>
            <a:br>
              <a:rPr lang="en-US" sz="4400" dirty="0">
                <a:latin typeface="Calibri" panose="020F0502020204030204" pitchFamily="34" charset="0"/>
                <a:cs typeface="Calibri" panose="020F0502020204030204" pitchFamily="34" charset="0"/>
              </a:rPr>
            </a:br>
            <a:endParaRPr lang="en-IL" dirty="0"/>
          </a:p>
        </p:txBody>
      </p:sp>
      <p:pic>
        <p:nvPicPr>
          <p:cNvPr id="5" name="Content Placeholder 4">
            <a:extLst>
              <a:ext uri="{FF2B5EF4-FFF2-40B4-BE49-F238E27FC236}">
                <a16:creationId xmlns:a16="http://schemas.microsoft.com/office/drawing/2014/main" id="{29D70504-520E-2F55-867E-68F1EC0045DC}"/>
              </a:ext>
            </a:extLst>
          </p:cNvPr>
          <p:cNvPicPr>
            <a:picLocks noGrp="1" noChangeAspect="1"/>
          </p:cNvPicPr>
          <p:nvPr>
            <p:ph idx="1"/>
          </p:nvPr>
        </p:nvPicPr>
        <p:blipFill>
          <a:blip r:embed="rId2"/>
          <a:stretch>
            <a:fillRect/>
          </a:stretch>
        </p:blipFill>
        <p:spPr>
          <a:xfrm>
            <a:off x="3452270" y="1929221"/>
            <a:ext cx="4767498" cy="3989602"/>
          </a:xfrm>
        </p:spPr>
      </p:pic>
    </p:spTree>
    <p:extLst>
      <p:ext uri="{BB962C8B-B14F-4D97-AF65-F5344CB8AC3E}">
        <p14:creationId xmlns:p14="http://schemas.microsoft.com/office/powerpoint/2010/main" val="1429205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2B8CE-6E54-3383-6C1F-74082F462882}"/>
              </a:ext>
            </a:extLst>
          </p:cNvPr>
          <p:cNvSpPr>
            <a:spLocks noGrp="1"/>
          </p:cNvSpPr>
          <p:nvPr>
            <p:ph type="ctrTitle"/>
          </p:nvPr>
        </p:nvSpPr>
        <p:spPr>
          <a:xfrm>
            <a:off x="2417779" y="802299"/>
            <a:ext cx="8637073" cy="1114991"/>
          </a:xfrm>
        </p:spPr>
        <p:txBody>
          <a:bodyPr>
            <a:normAutofit fontScale="90000"/>
          </a:bodyPr>
          <a:lstStyle/>
          <a:p>
            <a:pPr algn="r"/>
            <a:r>
              <a:rPr lang="he-IL" sz="6600" dirty="0">
                <a:latin typeface="Calibri" panose="020F0502020204030204" pitchFamily="34" charset="0"/>
                <a:cs typeface="Calibri" panose="020F0502020204030204" pitchFamily="34" charset="0"/>
              </a:rPr>
              <a:t>שטח הסימולציה</a:t>
            </a:r>
            <a:br>
              <a:rPr lang="en-US" sz="6600" dirty="0">
                <a:latin typeface="Calibri" panose="020F0502020204030204" pitchFamily="34" charset="0"/>
                <a:cs typeface="Calibri" panose="020F0502020204030204" pitchFamily="34" charset="0"/>
              </a:rPr>
            </a:br>
            <a:endParaRPr lang="en-IL" dirty="0"/>
          </a:p>
        </p:txBody>
      </p:sp>
      <p:pic>
        <p:nvPicPr>
          <p:cNvPr id="5" name="Picture 4">
            <a:extLst>
              <a:ext uri="{FF2B5EF4-FFF2-40B4-BE49-F238E27FC236}">
                <a16:creationId xmlns:a16="http://schemas.microsoft.com/office/drawing/2014/main" id="{AA84E939-E78E-B83D-448C-8ADD8863336A}"/>
              </a:ext>
            </a:extLst>
          </p:cNvPr>
          <p:cNvPicPr>
            <a:picLocks noChangeAspect="1"/>
          </p:cNvPicPr>
          <p:nvPr/>
        </p:nvPicPr>
        <p:blipFill>
          <a:blip r:embed="rId2"/>
          <a:stretch>
            <a:fillRect/>
          </a:stretch>
        </p:blipFill>
        <p:spPr>
          <a:xfrm>
            <a:off x="2417779" y="1004137"/>
            <a:ext cx="8637073" cy="5631099"/>
          </a:xfrm>
          <a:prstGeom prst="rect">
            <a:avLst/>
          </a:prstGeom>
        </p:spPr>
      </p:pic>
    </p:spTree>
    <p:extLst>
      <p:ext uri="{BB962C8B-B14F-4D97-AF65-F5344CB8AC3E}">
        <p14:creationId xmlns:p14="http://schemas.microsoft.com/office/powerpoint/2010/main" val="2735333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68B3-97D1-EA4D-7CED-0DB3515E87F0}"/>
              </a:ext>
            </a:extLst>
          </p:cNvPr>
          <p:cNvSpPr>
            <a:spLocks noGrp="1"/>
          </p:cNvSpPr>
          <p:nvPr>
            <p:ph type="title"/>
          </p:nvPr>
        </p:nvSpPr>
        <p:spPr/>
        <p:txBody>
          <a:bodyPr/>
          <a:lstStyle/>
          <a:p>
            <a:pPr algn="r"/>
            <a:r>
              <a:rPr lang="he-IL" dirty="0">
                <a:cs typeface="+mn-cs"/>
              </a:rPr>
              <a:t>איוונטים בין הבקר למגדל </a:t>
            </a:r>
            <a:endParaRPr lang="en-IL" dirty="0">
              <a:cs typeface="+mn-cs"/>
            </a:endParaRPr>
          </a:p>
        </p:txBody>
      </p:sp>
      <p:pic>
        <p:nvPicPr>
          <p:cNvPr id="5" name="Content Placeholder 4">
            <a:extLst>
              <a:ext uri="{FF2B5EF4-FFF2-40B4-BE49-F238E27FC236}">
                <a16:creationId xmlns:a16="http://schemas.microsoft.com/office/drawing/2014/main" id="{C9FA8E9E-D28D-226E-D4DE-817AA180E528}"/>
              </a:ext>
            </a:extLst>
          </p:cNvPr>
          <p:cNvPicPr>
            <a:picLocks noGrp="1" noChangeAspect="1"/>
          </p:cNvPicPr>
          <p:nvPr>
            <p:ph idx="1"/>
          </p:nvPr>
        </p:nvPicPr>
        <p:blipFill>
          <a:blip r:embed="rId2"/>
          <a:stretch>
            <a:fillRect/>
          </a:stretch>
        </p:blipFill>
        <p:spPr>
          <a:xfrm>
            <a:off x="2094271" y="2045620"/>
            <a:ext cx="6394005" cy="4891171"/>
          </a:xfrm>
        </p:spPr>
      </p:pic>
    </p:spTree>
    <p:extLst>
      <p:ext uri="{BB962C8B-B14F-4D97-AF65-F5344CB8AC3E}">
        <p14:creationId xmlns:p14="http://schemas.microsoft.com/office/powerpoint/2010/main" val="3359799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BEC6B-4DD8-00E8-E0FC-D06F487A8B27}"/>
              </a:ext>
            </a:extLst>
          </p:cNvPr>
          <p:cNvSpPr>
            <a:spLocks noGrp="1"/>
          </p:cNvSpPr>
          <p:nvPr>
            <p:ph type="title"/>
          </p:nvPr>
        </p:nvSpPr>
        <p:spPr>
          <a:xfrm>
            <a:off x="1431915" y="424195"/>
            <a:ext cx="9603275" cy="1049235"/>
          </a:xfrm>
        </p:spPr>
        <p:txBody>
          <a:bodyPr/>
          <a:lstStyle/>
          <a:p>
            <a:pPr algn="r"/>
            <a:r>
              <a:rPr lang="he-IL" sz="4400" dirty="0">
                <a:latin typeface="Calibri" panose="020F0502020204030204" pitchFamily="34" charset="0"/>
                <a:cs typeface="Calibri" panose="020F0502020204030204" pitchFamily="34" charset="0"/>
              </a:rPr>
              <a:t>קשיים ואתגרים</a:t>
            </a:r>
            <a:endParaRPr lang="en-IL" dirty="0"/>
          </a:p>
        </p:txBody>
      </p:sp>
      <p:sp>
        <p:nvSpPr>
          <p:cNvPr id="3" name="Content Placeholder 2">
            <a:extLst>
              <a:ext uri="{FF2B5EF4-FFF2-40B4-BE49-F238E27FC236}">
                <a16:creationId xmlns:a16="http://schemas.microsoft.com/office/drawing/2014/main" id="{3872E4B5-C76D-2182-5609-0DDDC879A33F}"/>
              </a:ext>
            </a:extLst>
          </p:cNvPr>
          <p:cNvSpPr>
            <a:spLocks noGrp="1"/>
          </p:cNvSpPr>
          <p:nvPr>
            <p:ph idx="1"/>
          </p:nvPr>
        </p:nvSpPr>
        <p:spPr>
          <a:xfrm>
            <a:off x="255639" y="1825624"/>
            <a:ext cx="11098161" cy="4083563"/>
          </a:xfrm>
        </p:spPr>
        <p:txBody>
          <a:bodyPr>
            <a:noAutofit/>
          </a:bodyPr>
          <a:lstStyle/>
          <a:p>
            <a:pPr marL="342900" lvl="0" indent="-342900" algn="r" rtl="1">
              <a:spcBef>
                <a:spcPts val="0"/>
              </a:spcBef>
              <a:spcAft>
                <a:spcPts val="0"/>
              </a:spcAft>
              <a:buSzPct val="80000"/>
              <a:buFont typeface="+mj-lt"/>
              <a:buAutoNum type="arabicPeriod"/>
            </a:pPr>
            <a:r>
              <a:rPr lang="he-IL" sz="1600" b="1" dirty="0">
                <a:latin typeface="Calibri" panose="020F0502020204030204" pitchFamily="34" charset="0"/>
                <a:cs typeface="Calibri" panose="020F0502020204030204" pitchFamily="34" charset="0"/>
              </a:rPr>
              <a:t>למידה עצמית של ספריית </a:t>
            </a:r>
            <a:r>
              <a:rPr lang="en-US" sz="1600" b="1" dirty="0">
                <a:latin typeface="Calibri" panose="020F0502020204030204" pitchFamily="34" charset="0"/>
                <a:cs typeface="Calibri" panose="020F0502020204030204" pitchFamily="34" charset="0"/>
              </a:rPr>
              <a:t>Pyrlang</a:t>
            </a:r>
            <a:r>
              <a:rPr lang="he-IL" sz="1600" b="1" dirty="0">
                <a:latin typeface="Calibri" panose="020F0502020204030204" pitchFamily="34" charset="0"/>
                <a:cs typeface="Calibri" panose="020F0502020204030204" pitchFamily="34" charset="0"/>
              </a:rPr>
              <a:t>. הקונספט היה חדש לנו והיה עלינו לחקור ולבצע ניסויים על מנת לגלות את יכולות הספרייה ולהתאים את פעולתו לצרכינו. למדנו מספרייה שנמצאת בגיט ואפילו שאלנו שאלות בדיסקורד הרשמי על איך  לדוגמא ולקחנו את עקרונות הבסיס של הקונספט ופיתחנו אותם לכדי תוצר אשר מקיים את כל דרישותינו.</a:t>
            </a:r>
            <a:br>
              <a:rPr lang="en-US" sz="1600" b="1" dirty="0">
                <a:latin typeface="Calibri" panose="020F0502020204030204" pitchFamily="34" charset="0"/>
                <a:cs typeface="Calibri" panose="020F0502020204030204" pitchFamily="34" charset="0"/>
              </a:rPr>
            </a:br>
            <a:r>
              <a:rPr lang="he-IL" sz="1600" b="1" dirty="0">
                <a:latin typeface="Calibri" panose="020F0502020204030204" pitchFamily="34" charset="0"/>
                <a:cs typeface="Calibri" panose="020F0502020204030204" pitchFamily="34" charset="0"/>
              </a:rPr>
              <a:t>הדוקומנטציה הייתה פח אשפה ובקושי קיימת, ללא הרבה דוגמאות, היה צורך להבין איך עובד </a:t>
            </a:r>
            <a:r>
              <a:rPr lang="en-US" sz="1600" b="1" dirty="0" err="1">
                <a:latin typeface="Calibri" panose="020F0502020204030204" pitchFamily="34" charset="0"/>
                <a:cs typeface="Calibri" panose="020F0502020204030204" pitchFamily="34" charset="0"/>
              </a:rPr>
              <a:t>synchio</a:t>
            </a:r>
            <a:endParaRPr lang="en-US" sz="1600" b="1" dirty="0">
              <a:latin typeface="Calibri" panose="020F0502020204030204" pitchFamily="34" charset="0"/>
              <a:cs typeface="Calibri" panose="020F0502020204030204" pitchFamily="34" charset="0"/>
            </a:endParaRPr>
          </a:p>
          <a:p>
            <a:pPr marL="342900" lvl="0" indent="-342900" algn="r" rtl="1">
              <a:spcBef>
                <a:spcPts val="0"/>
              </a:spcBef>
              <a:spcAft>
                <a:spcPts val="0"/>
              </a:spcAft>
              <a:buSzPct val="80000"/>
              <a:buFont typeface="+mj-lt"/>
              <a:buAutoNum type="arabicPeriod"/>
            </a:pPr>
            <a:r>
              <a:rPr lang="he-IL" sz="1600" b="1" dirty="0">
                <a:latin typeface="Calibri" panose="020F0502020204030204" pitchFamily="34" charset="0"/>
                <a:cs typeface="Calibri" panose="020F0502020204030204" pitchFamily="34" charset="0"/>
              </a:rPr>
              <a:t>הספרייה הגרפית הפייתונית – </a:t>
            </a:r>
            <a:r>
              <a:rPr lang="en-US" sz="1600" b="1" dirty="0">
                <a:latin typeface="Calibri" panose="020F0502020204030204" pitchFamily="34" charset="0"/>
                <a:cs typeface="Calibri" panose="020F0502020204030204" pitchFamily="34" charset="0"/>
              </a:rPr>
              <a:t>Pygame </a:t>
            </a:r>
            <a:r>
              <a:rPr lang="he-IL" sz="1600" b="1" dirty="0">
                <a:latin typeface="Calibri" panose="020F0502020204030204" pitchFamily="34" charset="0"/>
                <a:cs typeface="Calibri" panose="020F0502020204030204" pitchFamily="34" charset="0"/>
              </a:rPr>
              <a:t>, הסתבכנו מאוד בהצגה של התמונות, בסקייל נורמלי ובזווית הנכונה, תוך כדי שמירה על קצב רענון טוב וחסכון בכוח העיבוד.</a:t>
            </a:r>
            <a:br>
              <a:rPr lang="en-US" sz="1600" b="1" dirty="0">
                <a:latin typeface="Calibri" panose="020F0502020204030204" pitchFamily="34" charset="0"/>
                <a:cs typeface="Calibri" panose="020F0502020204030204" pitchFamily="34" charset="0"/>
              </a:rPr>
            </a:br>
            <a:r>
              <a:rPr lang="he-IL" sz="1600" b="1" dirty="0">
                <a:latin typeface="Calibri" panose="020F0502020204030204" pitchFamily="34" charset="0"/>
                <a:cs typeface="Calibri" panose="020F0502020204030204" pitchFamily="34" charset="0"/>
              </a:rPr>
              <a:t>רצינו לעשות פרויקט בתלת מימד אבל הספרייה לא ממש קלה לעבודה עם זה , ולכן ויתרנו על הרעיון והצגנו את המטוסים בעזרת כתיבת ערך ה </a:t>
            </a:r>
            <a:r>
              <a:rPr lang="en-US" sz="1600" b="1" dirty="0">
                <a:latin typeface="Calibri" panose="020F0502020204030204" pitchFamily="34" charset="0"/>
                <a:cs typeface="Calibri" panose="020F0502020204030204" pitchFamily="34" charset="0"/>
              </a:rPr>
              <a:t>z </a:t>
            </a:r>
            <a:r>
              <a:rPr lang="he-IL" sz="1600" b="1" dirty="0">
                <a:latin typeface="Calibri" panose="020F0502020204030204" pitchFamily="34" charset="0"/>
                <a:cs typeface="Calibri" panose="020F0502020204030204" pitchFamily="34" charset="0"/>
              </a:rPr>
              <a:t> שלהם מעליהם.</a:t>
            </a:r>
          </a:p>
          <a:p>
            <a:pPr marL="342900" lvl="0" indent="-342900" algn="r" rtl="1">
              <a:spcBef>
                <a:spcPts val="0"/>
              </a:spcBef>
              <a:spcAft>
                <a:spcPts val="0"/>
              </a:spcAft>
              <a:buSzPct val="80000"/>
              <a:buFont typeface="+mj-lt"/>
              <a:buAutoNum type="arabicPeriod"/>
            </a:pPr>
            <a:r>
              <a:rPr lang="he-IL" sz="1600" b="1" dirty="0">
                <a:latin typeface="Calibri" panose="020F0502020204030204" pitchFamily="34" charset="0"/>
                <a:cs typeface="Calibri" panose="020F0502020204030204" pitchFamily="34" charset="0"/>
              </a:rPr>
              <a:t>מצבי קיצון של </a:t>
            </a:r>
            <a:r>
              <a:rPr lang="en-US" sz="1600" b="1" dirty="0">
                <a:latin typeface="Calibri" panose="020F0502020204030204" pitchFamily="34" charset="0"/>
                <a:cs typeface="Calibri" panose="020F0502020204030204" pitchFamily="34" charset="0"/>
              </a:rPr>
              <a:t>gen_server </a:t>
            </a:r>
            <a:r>
              <a:rPr lang="he-IL" sz="1600" b="1" dirty="0">
                <a:latin typeface="Calibri" panose="020F0502020204030204" pitchFamily="34" charset="0"/>
                <a:cs typeface="Calibri" panose="020F0502020204030204" pitchFamily="34" charset="0"/>
              </a:rPr>
              <a:t> ושל </a:t>
            </a:r>
            <a:r>
              <a:rPr lang="en-US" sz="1600" b="1" dirty="0">
                <a:latin typeface="Calibri" panose="020F0502020204030204" pitchFamily="34" charset="0"/>
                <a:cs typeface="Calibri" panose="020F0502020204030204" pitchFamily="34" charset="0"/>
              </a:rPr>
              <a:t>gen_statem</a:t>
            </a:r>
            <a:r>
              <a:rPr lang="he-IL" sz="1600" b="1" dirty="0">
                <a:latin typeface="Calibri" panose="020F0502020204030204" pitchFamily="34" charset="0"/>
                <a:cs typeface="Calibri" panose="020F0502020204030204" pitchFamily="34" charset="0"/>
              </a:rPr>
              <a:t>.</a:t>
            </a:r>
            <a:r>
              <a:rPr lang="en-US" sz="1600" b="1" dirty="0">
                <a:latin typeface="Calibri" panose="020F0502020204030204" pitchFamily="34" charset="0"/>
                <a:cs typeface="Calibri" panose="020F0502020204030204" pitchFamily="34" charset="0"/>
              </a:rPr>
              <a:t> </a:t>
            </a:r>
            <a:r>
              <a:rPr lang="he-IL" sz="1600" b="1" dirty="0">
                <a:latin typeface="Calibri" panose="020F0502020204030204" pitchFamily="34" charset="0"/>
                <a:cs typeface="Calibri" panose="020F0502020204030204" pitchFamily="34" charset="0"/>
              </a:rPr>
              <a:t>לאחר הכרותינו עם המודולים ואפשרויות המימוש השונות, בנינו את המערכת על פי השיטות שחשבנו שהכי מתאימות לצרכינו, ותוך כדי הכתיבה נתקלנו בלא מעט מצבי קיצון אשר פתרונם הצריך היכרות מעמיקה יותר עם מגוון הפונקציות שהמודולים מספקים.</a:t>
            </a:r>
          </a:p>
          <a:p>
            <a:pPr marL="342900" indent="-342900" algn="r" rtl="1">
              <a:spcBef>
                <a:spcPts val="0"/>
              </a:spcBef>
              <a:buSzPct val="80000"/>
              <a:buFont typeface="+mj-lt"/>
              <a:buAutoNum type="arabicPeriod"/>
            </a:pPr>
            <a:r>
              <a:rPr lang="he-IL" sz="1600" b="1" dirty="0">
                <a:latin typeface="Calibri" panose="020F0502020204030204" pitchFamily="34" charset="0"/>
                <a:cs typeface="Calibri" panose="020F0502020204030204" pitchFamily="34" charset="0"/>
              </a:rPr>
              <a:t>העברת מידע בין מטוסים ברביעים שונים. המטוסים הינם תהליכים אשר מזומנים על ידי מגדל יחיד, אך מהווים חלק ממערכת הפרוסה על גבי שטח המופעל על ידי 4 מחשבים כאלו. המטוסים נדרשים להעביר מידע ביניהם, והעברת מידע בין רביעים היוותה עבורנו אתגר. </a:t>
            </a:r>
            <a:br>
              <a:rPr lang="en-US" sz="1600" b="1" dirty="0">
                <a:latin typeface="Calibri" panose="020F0502020204030204" pitchFamily="34" charset="0"/>
                <a:cs typeface="Calibri" panose="020F0502020204030204" pitchFamily="34" charset="0"/>
              </a:rPr>
            </a:br>
            <a:endParaRPr lang="en-IL" sz="1600" b="1" dirty="0"/>
          </a:p>
        </p:txBody>
      </p:sp>
    </p:spTree>
    <p:extLst>
      <p:ext uri="{BB962C8B-B14F-4D97-AF65-F5344CB8AC3E}">
        <p14:creationId xmlns:p14="http://schemas.microsoft.com/office/powerpoint/2010/main" val="3290585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77C43-2EAF-B23E-20AB-30D2C2B2D60E}"/>
              </a:ext>
            </a:extLst>
          </p:cNvPr>
          <p:cNvSpPr>
            <a:spLocks noGrp="1"/>
          </p:cNvSpPr>
          <p:nvPr>
            <p:ph type="title"/>
          </p:nvPr>
        </p:nvSpPr>
        <p:spPr/>
        <p:txBody>
          <a:bodyPr/>
          <a:lstStyle/>
          <a:p>
            <a:pPr algn="r"/>
            <a:r>
              <a:rPr lang="he-IL" sz="4400" dirty="0">
                <a:latin typeface="Calibri" panose="020F0502020204030204" pitchFamily="34" charset="0"/>
                <a:cs typeface="Calibri" panose="020F0502020204030204" pitchFamily="34" charset="0"/>
              </a:rPr>
              <a:t>הצעות לשיפור ומסקנות</a:t>
            </a:r>
            <a:endParaRPr lang="en-IL" dirty="0"/>
          </a:p>
        </p:txBody>
      </p:sp>
      <p:sp>
        <p:nvSpPr>
          <p:cNvPr id="3" name="Content Placeholder 2">
            <a:extLst>
              <a:ext uri="{FF2B5EF4-FFF2-40B4-BE49-F238E27FC236}">
                <a16:creationId xmlns:a16="http://schemas.microsoft.com/office/drawing/2014/main" id="{E4D7AF4D-D91A-FFD8-E5A9-F5EF4B81DF13}"/>
              </a:ext>
            </a:extLst>
          </p:cNvPr>
          <p:cNvSpPr>
            <a:spLocks noGrp="1"/>
          </p:cNvSpPr>
          <p:nvPr>
            <p:ph idx="1"/>
          </p:nvPr>
        </p:nvSpPr>
        <p:spPr>
          <a:xfrm>
            <a:off x="589935" y="2015732"/>
            <a:ext cx="10464919" cy="3686978"/>
          </a:xfrm>
        </p:spPr>
        <p:txBody>
          <a:bodyPr>
            <a:normAutofit fontScale="25000" lnSpcReduction="20000"/>
          </a:bodyPr>
          <a:lstStyle/>
          <a:p>
            <a:pPr marL="285750" lvl="0" indent="-285750" algn="r" rtl="1">
              <a:spcBef>
                <a:spcPts val="0"/>
              </a:spcBef>
              <a:spcAft>
                <a:spcPts val="0"/>
              </a:spcAft>
              <a:buSzPct val="80000"/>
              <a:buFont typeface="Arial" panose="020B0604020202020204" pitchFamily="34" charset="0"/>
              <a:buChar char="•"/>
            </a:pPr>
            <a:r>
              <a:rPr lang="he-IL" sz="5500" b="1" dirty="0">
                <a:latin typeface="Calibri" panose="020F0502020204030204" pitchFamily="34" charset="0"/>
                <a:cs typeface="Calibri" panose="020F0502020204030204" pitchFamily="34" charset="0"/>
              </a:rPr>
              <a:t>אילו היינו מגדירים את ה</a:t>
            </a:r>
            <a:r>
              <a:rPr lang="en-US" sz="5500" b="1" dirty="0">
                <a:latin typeface="Calibri" panose="020F0502020204030204" pitchFamily="34" charset="0"/>
                <a:cs typeface="Calibri" panose="020F0502020204030204" pitchFamily="34" charset="0"/>
              </a:rPr>
              <a:t>callback </a:t>
            </a:r>
            <a:r>
              <a:rPr lang="he-IL" sz="5500" b="1" dirty="0">
                <a:latin typeface="Calibri" panose="020F0502020204030204" pitchFamily="34" charset="0"/>
                <a:cs typeface="Calibri" panose="020F0502020204030204" pitchFamily="34" charset="0"/>
              </a:rPr>
              <a:t> של החיישן להיות </a:t>
            </a:r>
            <a:r>
              <a:rPr lang="en-US" sz="5500" b="1" dirty="0" err="1">
                <a:latin typeface="Calibri" panose="020F0502020204030204" pitchFamily="34" charset="0"/>
                <a:cs typeface="Calibri" panose="020F0502020204030204" pitchFamily="34" charset="0"/>
              </a:rPr>
              <a:t>handle_event_function</a:t>
            </a:r>
            <a:r>
              <a:rPr lang="he-IL" sz="5500" b="1" dirty="0">
                <a:latin typeface="Calibri" panose="020F0502020204030204" pitchFamily="34" charset="0"/>
                <a:cs typeface="Calibri" panose="020F0502020204030204" pitchFamily="34" charset="0"/>
              </a:rPr>
              <a:t> (או אפילו שילוב של </a:t>
            </a:r>
            <a:r>
              <a:rPr lang="en-US" sz="5500" b="1" dirty="0" err="1">
                <a:latin typeface="Calibri" panose="020F0502020204030204" pitchFamily="34" charset="0"/>
                <a:cs typeface="Calibri" panose="020F0502020204030204" pitchFamily="34" charset="0"/>
              </a:rPr>
              <a:t>handle_event_function</a:t>
            </a:r>
            <a:r>
              <a:rPr lang="he-IL" sz="5500" b="1" dirty="0">
                <a:latin typeface="Calibri" panose="020F0502020204030204" pitchFamily="34" charset="0"/>
                <a:cs typeface="Calibri" panose="020F0502020204030204" pitchFamily="34" charset="0"/>
              </a:rPr>
              <a:t> ו- </a:t>
            </a:r>
            <a:r>
              <a:rPr lang="en-US" sz="5500" b="1" dirty="0" err="1">
                <a:latin typeface="Calibri" panose="020F0502020204030204" pitchFamily="34" charset="0"/>
                <a:cs typeface="Calibri" panose="020F0502020204030204" pitchFamily="34" charset="0"/>
              </a:rPr>
              <a:t>state_functions</a:t>
            </a:r>
            <a:r>
              <a:rPr lang="he-IL" sz="5500" b="1" dirty="0">
                <a:latin typeface="Calibri" panose="020F0502020204030204" pitchFamily="34" charset="0"/>
                <a:cs typeface="Calibri" panose="020F0502020204030204" pitchFamily="34" charset="0"/>
              </a:rPr>
              <a:t>)</a:t>
            </a:r>
            <a:r>
              <a:rPr lang="en-US" sz="5500" b="1" dirty="0">
                <a:latin typeface="Calibri" panose="020F0502020204030204" pitchFamily="34" charset="0"/>
                <a:cs typeface="Calibri" panose="020F0502020204030204" pitchFamily="34" charset="0"/>
              </a:rPr>
              <a:t>, </a:t>
            </a:r>
            <a:r>
              <a:rPr lang="he-IL" sz="5500" b="1" dirty="0">
                <a:latin typeface="Calibri" panose="020F0502020204030204" pitchFamily="34" charset="0"/>
                <a:cs typeface="Calibri" panose="020F0502020204030204" pitchFamily="34" charset="0"/>
              </a:rPr>
              <a:t> יכולנו לתזמן את המעבר בין מצבים בחיישן עצמו ולא בסוללה. כמו כן, זה היה מקצר את הקוד משום שאז לא היינו צריכים להתמודד עם אותו </a:t>
            </a:r>
            <a:r>
              <a:rPr lang="en-US" sz="5500" b="1" dirty="0">
                <a:latin typeface="Calibri" panose="020F0502020204030204" pitchFamily="34" charset="0"/>
                <a:cs typeface="Calibri" panose="020F0502020204030204" pitchFamily="34" charset="0"/>
              </a:rPr>
              <a:t>Event</a:t>
            </a:r>
            <a:r>
              <a:rPr lang="he-IL" sz="5500" b="1" dirty="0">
                <a:latin typeface="Calibri" panose="020F0502020204030204" pitchFamily="34" charset="0"/>
                <a:cs typeface="Calibri" panose="020F0502020204030204" pitchFamily="34" charset="0"/>
              </a:rPr>
              <a:t> בכל אחד המצבים והייתה לנו התמודדות יותר טובה עם הודעות.</a:t>
            </a:r>
            <a:br>
              <a:rPr lang="en-US" sz="5500" b="1" dirty="0">
                <a:latin typeface="Calibri" panose="020F0502020204030204" pitchFamily="34" charset="0"/>
                <a:cs typeface="Calibri" panose="020F0502020204030204" pitchFamily="34" charset="0"/>
              </a:rPr>
            </a:br>
            <a:endParaRPr lang="en-US" sz="5500" b="1" dirty="0">
              <a:latin typeface="Calibri" panose="020F0502020204030204" pitchFamily="34" charset="0"/>
              <a:cs typeface="Calibri" panose="020F0502020204030204" pitchFamily="34" charset="0"/>
            </a:endParaRPr>
          </a:p>
          <a:p>
            <a:pPr marL="285750" lvl="0" indent="-285750" algn="r" rtl="1">
              <a:spcBef>
                <a:spcPts val="0"/>
              </a:spcBef>
              <a:spcAft>
                <a:spcPts val="0"/>
              </a:spcAft>
              <a:buSzPct val="80000"/>
              <a:buFont typeface="Arial" panose="020B0604020202020204" pitchFamily="34" charset="0"/>
              <a:buChar char="•"/>
            </a:pPr>
            <a:r>
              <a:rPr lang="he-IL" sz="5500" b="1" dirty="0">
                <a:latin typeface="Calibri" panose="020F0502020204030204" pitchFamily="34" charset="0"/>
                <a:cs typeface="Calibri" panose="020F0502020204030204" pitchFamily="34" charset="0"/>
              </a:rPr>
              <a:t>שיפור תהליך המיזוג. במהלך העבודה על קוד התוכנית חילקנו בינינו את המטלות באופן כזה שכל אחד היה אחראי על פיצ'ר כלשהו מהמערכת כולה. בפועל כתבנו חלקים רבים מן הקוד בנפרד, וכשאיחדנו חלקים אלו היו לא מעט בעיות וקונפליקטים אשר היה עלינו לפתור באמצעות סנכרון הקטעים שכתבנו. אם מראש החלוקה הייתה ברורה יותר, תהליך המיזוג היה חלק ואחיד.</a:t>
            </a:r>
            <a:br>
              <a:rPr lang="en-US" sz="5500" b="1" dirty="0">
                <a:highlight>
                  <a:srgbClr val="FFFF00"/>
                </a:highlight>
                <a:latin typeface="Calibri" panose="020F0502020204030204" pitchFamily="34" charset="0"/>
                <a:cs typeface="Calibri" panose="020F0502020204030204" pitchFamily="34" charset="0"/>
              </a:rPr>
            </a:br>
            <a:endParaRPr lang="he-IL" sz="5500" b="1" dirty="0">
              <a:highlight>
                <a:srgbClr val="FFFF00"/>
              </a:highlight>
              <a:latin typeface="Calibri" panose="020F0502020204030204" pitchFamily="34" charset="0"/>
              <a:cs typeface="Calibri" panose="020F0502020204030204" pitchFamily="34" charset="0"/>
            </a:endParaRPr>
          </a:p>
          <a:p>
            <a:pPr marL="0" lvl="0" indent="0" algn="r" rtl="1">
              <a:spcBef>
                <a:spcPts val="0"/>
              </a:spcBef>
              <a:spcAft>
                <a:spcPts val="0"/>
              </a:spcAft>
              <a:buSzPct val="80000"/>
            </a:pPr>
            <a:r>
              <a:rPr lang="he-IL" sz="5500" b="1" dirty="0">
                <a:latin typeface="Calibri" panose="020F0502020204030204" pitchFamily="34" charset="0"/>
                <a:cs typeface="Calibri" panose="020F0502020204030204" pitchFamily="34" charset="0"/>
              </a:rPr>
              <a:t>לסיכום הפרויקט היה מאתגר ברמה האישית מפאת מורכבותו, התכנון המוקדם שהוא הצריך וחלוקת העבודה באמצעות פלטפורמת </a:t>
            </a:r>
            <a:r>
              <a:rPr lang="en-US" sz="5500" b="1" dirty="0">
                <a:latin typeface="Calibri" panose="020F0502020204030204" pitchFamily="34" charset="0"/>
                <a:cs typeface="Calibri" panose="020F0502020204030204" pitchFamily="34" charset="0"/>
              </a:rPr>
              <a:t>Github</a:t>
            </a:r>
            <a:r>
              <a:rPr lang="he-IL" sz="5500" b="1" dirty="0">
                <a:latin typeface="Calibri" panose="020F0502020204030204" pitchFamily="34" charset="0"/>
                <a:cs typeface="Calibri" panose="020F0502020204030204" pitchFamily="34" charset="0"/>
              </a:rPr>
              <a:t>, וברמה המקצועית מפני שהיה עלינו להכיר וללמוד באופן עצמאי קונספטים ועקרונות חדשים של תכנות שלא הכרנו בעבר.</a:t>
            </a:r>
            <a:br>
              <a:rPr lang="en-US" sz="5500" b="1" dirty="0">
                <a:latin typeface="Calibri" panose="020F0502020204030204" pitchFamily="34" charset="0"/>
                <a:cs typeface="Calibri" panose="020F0502020204030204" pitchFamily="34" charset="0"/>
              </a:rPr>
            </a:br>
            <a:r>
              <a:rPr lang="he-IL" sz="5500" b="1" dirty="0">
                <a:latin typeface="Calibri" panose="020F0502020204030204" pitchFamily="34" charset="0"/>
                <a:cs typeface="Calibri" panose="020F0502020204030204" pitchFamily="34" charset="0"/>
              </a:rPr>
              <a:t>הפרויקט היה מאתגר ומורכב, אך גם מעשיר מספק, וללא ספק צברנו ידע שימושי וכלים רבים להמשך הדרך</a:t>
            </a:r>
            <a:r>
              <a:rPr lang="he-IL" sz="3800" b="1"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841031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5A964-CB49-EC74-3447-096D4D7BCC5B}"/>
              </a:ext>
            </a:extLst>
          </p:cNvPr>
          <p:cNvSpPr>
            <a:spLocks noGrp="1"/>
          </p:cNvSpPr>
          <p:nvPr>
            <p:ph type="title"/>
          </p:nvPr>
        </p:nvSpPr>
        <p:spPr>
          <a:xfrm>
            <a:off x="710381" y="2193925"/>
            <a:ext cx="10515600" cy="1325563"/>
          </a:xfrm>
        </p:spPr>
        <p:txBody>
          <a:bodyPr>
            <a:normAutofit/>
          </a:bodyPr>
          <a:lstStyle/>
          <a:p>
            <a:pPr algn="ctr"/>
            <a:r>
              <a:rPr lang="he-IL" sz="5500" dirty="0">
                <a:latin typeface="Calibri" panose="020F0502020204030204" pitchFamily="34" charset="0"/>
                <a:cs typeface="Calibri" panose="020F0502020204030204" pitchFamily="34" charset="0"/>
              </a:rPr>
              <a:t>תודה לכולם על ההקשבה</a:t>
            </a:r>
            <a:endParaRPr lang="en-IL" sz="5500" dirty="0"/>
          </a:p>
        </p:txBody>
      </p:sp>
    </p:spTree>
    <p:extLst>
      <p:ext uri="{BB962C8B-B14F-4D97-AF65-F5344CB8AC3E}">
        <p14:creationId xmlns:p14="http://schemas.microsoft.com/office/powerpoint/2010/main" val="3990476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D297F-D492-B120-632D-77D5D398F5D1}"/>
              </a:ext>
            </a:extLst>
          </p:cNvPr>
          <p:cNvSpPr>
            <a:spLocks noGrp="1"/>
          </p:cNvSpPr>
          <p:nvPr>
            <p:ph type="title"/>
          </p:nvPr>
        </p:nvSpPr>
        <p:spPr>
          <a:xfrm>
            <a:off x="572493" y="238539"/>
            <a:ext cx="11018520" cy="1434415"/>
          </a:xfrm>
        </p:spPr>
        <p:txBody>
          <a:bodyPr anchor="b">
            <a:normAutofit/>
          </a:bodyPr>
          <a:lstStyle/>
          <a:p>
            <a:pPr algn="r"/>
            <a:r>
              <a:rPr lang="he-IL" sz="5400" dirty="0">
                <a:latin typeface="Calibri" panose="020F0502020204030204" pitchFamily="34" charset="0"/>
                <a:cs typeface="Calibri" panose="020F0502020204030204" pitchFamily="34" charset="0"/>
              </a:rPr>
              <a:t>תיאור הפרויקט</a:t>
            </a:r>
            <a:endParaRPr lang="en-IL" sz="5400" dirty="0"/>
          </a:p>
        </p:txBody>
      </p:sp>
      <p:sp>
        <p:nvSpPr>
          <p:cNvPr id="3" name="Content Placeholder 2">
            <a:extLst>
              <a:ext uri="{FF2B5EF4-FFF2-40B4-BE49-F238E27FC236}">
                <a16:creationId xmlns:a16="http://schemas.microsoft.com/office/drawing/2014/main" id="{E6D83BB3-1A0D-A26B-17CB-605EDF4F6B16}"/>
              </a:ext>
            </a:extLst>
          </p:cNvPr>
          <p:cNvSpPr>
            <a:spLocks noGrp="1"/>
          </p:cNvSpPr>
          <p:nvPr>
            <p:ph idx="1"/>
          </p:nvPr>
        </p:nvSpPr>
        <p:spPr>
          <a:xfrm>
            <a:off x="572493" y="2071316"/>
            <a:ext cx="6713552" cy="4119172"/>
          </a:xfrm>
        </p:spPr>
        <p:txBody>
          <a:bodyPr anchor="t">
            <a:normAutofit/>
          </a:bodyPr>
          <a:lstStyle/>
          <a:p>
            <a:pPr marL="0" lvl="0" indent="0" algn="r" rtl="1">
              <a:spcBef>
                <a:spcPts val="0"/>
              </a:spcBef>
              <a:spcAft>
                <a:spcPts val="0"/>
              </a:spcAft>
              <a:buNone/>
            </a:pPr>
            <a:r>
              <a:rPr lang="he-IL" sz="2200" dirty="0">
                <a:latin typeface="Calibri" panose="020F0502020204030204" pitchFamily="34" charset="0"/>
                <a:cs typeface="Calibri" panose="020F0502020204030204" pitchFamily="34" charset="0"/>
              </a:rPr>
              <a:t>סימולציה של שדה תעופה</a:t>
            </a:r>
            <a:br>
              <a:rPr lang="en-US" sz="2200" dirty="0">
                <a:latin typeface="Calibri" panose="020F0502020204030204" pitchFamily="34" charset="0"/>
                <a:cs typeface="Calibri" panose="020F0502020204030204" pitchFamily="34" charset="0"/>
              </a:rPr>
            </a:br>
            <a:r>
              <a:rPr lang="he-IL" sz="2200" dirty="0">
                <a:latin typeface="Calibri" panose="020F0502020204030204" pitchFamily="34" charset="0"/>
                <a:cs typeface="Calibri" panose="020F0502020204030204" pitchFamily="34" charset="0"/>
              </a:rPr>
              <a:t>עם כמה מגדלי פיקוח, תפקיד המגדלים לאשר נחיתה והמראה של מגדלים ובנוסף ובנוסף להודיע למטוסים כאשר הם יוצאים מגזרת השדה. מעל המגדלים יש בקר האחראי על סינכרון של המגדלים וחלוקת איזורי השליטה של כל מגדל בנוסף אחראי על גרפיקת הסימולציה. כל מטוס הינו גוף עצמאי והמתקשר ישירות עם המגדל האחראי על תא השטח בו הוא נמצא. </a:t>
            </a:r>
          </a:p>
          <a:p>
            <a:pPr marL="0" lvl="0" indent="0" algn="r">
              <a:spcBef>
                <a:spcPts val="0"/>
              </a:spcBef>
              <a:spcAft>
                <a:spcPts val="0"/>
              </a:spcAft>
              <a:buNone/>
            </a:pPr>
            <a:endParaRPr lang="he-IL" sz="2200" dirty="0">
              <a:latin typeface="Calibri" panose="020F0502020204030204" pitchFamily="34" charset="0"/>
              <a:cs typeface="Calibri" panose="020F0502020204030204" pitchFamily="34" charset="0"/>
            </a:endParaRPr>
          </a:p>
          <a:p>
            <a:endParaRPr lang="en-IL" sz="2200" dirty="0"/>
          </a:p>
        </p:txBody>
      </p:sp>
      <p:pic>
        <p:nvPicPr>
          <p:cNvPr id="14" name="Picture 4" descr="מטוס בעיגול אדום">
            <a:extLst>
              <a:ext uri="{FF2B5EF4-FFF2-40B4-BE49-F238E27FC236}">
                <a16:creationId xmlns:a16="http://schemas.microsoft.com/office/drawing/2014/main" id="{C222EE80-A089-0410-A9A1-14E3D5EFF07D}"/>
              </a:ext>
            </a:extLst>
          </p:cNvPr>
          <p:cNvPicPr>
            <a:picLocks noChangeAspect="1"/>
          </p:cNvPicPr>
          <p:nvPr/>
        </p:nvPicPr>
        <p:blipFill rotWithShape="1">
          <a:blip r:embed="rId2"/>
          <a:srcRect l="16121" r="16534" b="-3"/>
          <a:stretch/>
        </p:blipFill>
        <p:spPr>
          <a:xfrm>
            <a:off x="7675658" y="2093976"/>
            <a:ext cx="3941064" cy="4096512"/>
          </a:xfrm>
          <a:prstGeom prst="rect">
            <a:avLst/>
          </a:prstGeom>
        </p:spPr>
      </p:pic>
    </p:spTree>
    <p:extLst>
      <p:ext uri="{BB962C8B-B14F-4D97-AF65-F5344CB8AC3E}">
        <p14:creationId xmlns:p14="http://schemas.microsoft.com/office/powerpoint/2010/main" val="2625537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766082-B564-EC7E-302D-77743E94CDCD}"/>
              </a:ext>
            </a:extLst>
          </p:cNvPr>
          <p:cNvSpPr>
            <a:spLocks noGrp="1"/>
          </p:cNvSpPr>
          <p:nvPr>
            <p:ph type="ctrTitle"/>
          </p:nvPr>
        </p:nvSpPr>
        <p:spPr/>
        <p:txBody>
          <a:bodyPr/>
          <a:lstStyle/>
          <a:p>
            <a:r>
              <a:rPr lang="he-IL" sz="6000" dirty="0">
                <a:latin typeface="Calibri" panose="020F0502020204030204" pitchFamily="34" charset="0"/>
                <a:cs typeface="Calibri" panose="020F0502020204030204" pitchFamily="34" charset="0"/>
              </a:rPr>
              <a:t>ארכיטקטורת הפרויקט</a:t>
            </a:r>
            <a:endParaRPr lang="en-IL" dirty="0"/>
          </a:p>
        </p:txBody>
      </p:sp>
    </p:spTree>
    <p:extLst>
      <p:ext uri="{BB962C8B-B14F-4D97-AF65-F5344CB8AC3E}">
        <p14:creationId xmlns:p14="http://schemas.microsoft.com/office/powerpoint/2010/main" val="3052096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4A60B-C6ED-9F32-D65D-D8082B89D4BA}"/>
              </a:ext>
            </a:extLst>
          </p:cNvPr>
          <p:cNvSpPr>
            <a:spLocks noGrp="1"/>
          </p:cNvSpPr>
          <p:nvPr>
            <p:ph type="title"/>
          </p:nvPr>
        </p:nvSpPr>
        <p:spPr/>
        <p:txBody>
          <a:bodyPr/>
          <a:lstStyle/>
          <a:p>
            <a:pPr algn="ctr"/>
            <a:r>
              <a:rPr lang="he-IL" sz="4400" dirty="0">
                <a:latin typeface="Calibri" panose="020F0502020204030204" pitchFamily="34" charset="0"/>
                <a:cs typeface="Calibri" panose="020F0502020204030204" pitchFamily="34" charset="0"/>
              </a:rPr>
              <a:t>ארכיטקטורת הפרויקט</a:t>
            </a:r>
            <a:endParaRPr lang="en-IL" dirty="0"/>
          </a:p>
        </p:txBody>
      </p:sp>
      <p:sp>
        <p:nvSpPr>
          <p:cNvPr id="4" name="Text Placeholder 3">
            <a:extLst>
              <a:ext uri="{FF2B5EF4-FFF2-40B4-BE49-F238E27FC236}">
                <a16:creationId xmlns:a16="http://schemas.microsoft.com/office/drawing/2014/main" id="{3F950A55-84C0-2774-ED41-547DCDCB0658}"/>
              </a:ext>
            </a:extLst>
          </p:cNvPr>
          <p:cNvSpPr>
            <a:spLocks noGrp="1"/>
          </p:cNvSpPr>
          <p:nvPr>
            <p:ph type="body" idx="1"/>
          </p:nvPr>
        </p:nvSpPr>
        <p:spPr>
          <a:xfrm>
            <a:off x="1137149" y="1734392"/>
            <a:ext cx="4645152" cy="801943"/>
          </a:xfrm>
        </p:spPr>
        <p:txBody>
          <a:bodyPr>
            <a:normAutofit/>
          </a:bodyPr>
          <a:lstStyle/>
          <a:p>
            <a:pPr algn="ctr" rtl="1"/>
            <a:r>
              <a:rPr lang="he-IL" sz="3000" dirty="0"/>
              <a:t>מחשבי מגדל </a:t>
            </a:r>
            <a:endParaRPr lang="en-IL" sz="3000" dirty="0"/>
          </a:p>
        </p:txBody>
      </p:sp>
      <p:sp>
        <p:nvSpPr>
          <p:cNvPr id="5" name="Content Placeholder 4">
            <a:extLst>
              <a:ext uri="{FF2B5EF4-FFF2-40B4-BE49-F238E27FC236}">
                <a16:creationId xmlns:a16="http://schemas.microsoft.com/office/drawing/2014/main" id="{0DD503C6-CA17-4AA2-054B-F382B0AD0FFE}"/>
              </a:ext>
            </a:extLst>
          </p:cNvPr>
          <p:cNvSpPr>
            <a:spLocks noGrp="1"/>
          </p:cNvSpPr>
          <p:nvPr>
            <p:ph sz="half" idx="2"/>
          </p:nvPr>
        </p:nvSpPr>
        <p:spPr>
          <a:xfrm>
            <a:off x="839788" y="2505075"/>
            <a:ext cx="5157787" cy="2312731"/>
          </a:xfrm>
        </p:spPr>
        <p:txBody>
          <a:bodyPr/>
          <a:lstStyle/>
          <a:p>
            <a:pPr algn="r" rtl="1"/>
            <a:r>
              <a:rPr lang="he-IL" dirty="0"/>
              <a:t>ארבעה מחשבים שעל כל אחד מהם יש מגדל וכל מגדל יוצר מטוסים. המטוסים הנמצאים בכל מגדל ברגע נתון הם המטוסים הנמצאים באחריותו של כל מגדל . </a:t>
            </a:r>
            <a:endParaRPr lang="en-IL" dirty="0"/>
          </a:p>
        </p:txBody>
      </p:sp>
      <p:sp>
        <p:nvSpPr>
          <p:cNvPr id="6" name="Text Placeholder 5">
            <a:extLst>
              <a:ext uri="{FF2B5EF4-FFF2-40B4-BE49-F238E27FC236}">
                <a16:creationId xmlns:a16="http://schemas.microsoft.com/office/drawing/2014/main" id="{FD039236-A91B-4FE7-7760-0F1979A2F6BF}"/>
              </a:ext>
            </a:extLst>
          </p:cNvPr>
          <p:cNvSpPr>
            <a:spLocks noGrp="1"/>
          </p:cNvSpPr>
          <p:nvPr>
            <p:ph type="body" sz="quarter" idx="3"/>
          </p:nvPr>
        </p:nvSpPr>
        <p:spPr>
          <a:xfrm>
            <a:off x="6409700" y="1771553"/>
            <a:ext cx="4645152" cy="802237"/>
          </a:xfrm>
        </p:spPr>
        <p:txBody>
          <a:bodyPr/>
          <a:lstStyle/>
          <a:p>
            <a:pPr algn="ctr" rtl="1"/>
            <a:r>
              <a:rPr lang="he-IL" sz="3000" dirty="0"/>
              <a:t>בקר</a:t>
            </a:r>
            <a:r>
              <a:rPr lang="he-IL" dirty="0"/>
              <a:t> </a:t>
            </a:r>
            <a:endParaRPr lang="en-IL" dirty="0"/>
          </a:p>
        </p:txBody>
      </p:sp>
      <p:sp>
        <p:nvSpPr>
          <p:cNvPr id="7" name="Content Placeholder 6">
            <a:extLst>
              <a:ext uri="{FF2B5EF4-FFF2-40B4-BE49-F238E27FC236}">
                <a16:creationId xmlns:a16="http://schemas.microsoft.com/office/drawing/2014/main" id="{22A41E34-9443-0CEA-4498-7BD7B281474E}"/>
              </a:ext>
            </a:extLst>
          </p:cNvPr>
          <p:cNvSpPr>
            <a:spLocks noGrp="1"/>
          </p:cNvSpPr>
          <p:nvPr>
            <p:ph sz="quarter" idx="4"/>
          </p:nvPr>
        </p:nvSpPr>
        <p:spPr>
          <a:xfrm>
            <a:off x="6172200" y="2505075"/>
            <a:ext cx="5183188" cy="2145583"/>
          </a:xfrm>
        </p:spPr>
        <p:txBody>
          <a:bodyPr/>
          <a:lstStyle/>
          <a:p>
            <a:pPr algn="r" rtl="1"/>
            <a:r>
              <a:rPr lang="he-IL" dirty="0"/>
              <a:t>מחשב עצמאי דרכו מתחילה התוכנית, בנוסף על מחשב זה תרוץ הגרפיקה במחשב זה יאוגד כל המידע של של המגדלים והבקרה עליהם. </a:t>
            </a:r>
            <a:endParaRPr lang="en-IL" dirty="0"/>
          </a:p>
        </p:txBody>
      </p:sp>
    </p:spTree>
    <p:extLst>
      <p:ext uri="{BB962C8B-B14F-4D97-AF65-F5344CB8AC3E}">
        <p14:creationId xmlns:p14="http://schemas.microsoft.com/office/powerpoint/2010/main" val="2179326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67B57F-2539-C171-7758-D3E2583283B9}"/>
              </a:ext>
            </a:extLst>
          </p:cNvPr>
          <p:cNvSpPr>
            <a:spLocks noGrp="1"/>
          </p:cNvSpPr>
          <p:nvPr>
            <p:ph type="body" idx="1"/>
          </p:nvPr>
        </p:nvSpPr>
        <p:spPr>
          <a:xfrm>
            <a:off x="1288026" y="741356"/>
            <a:ext cx="9615948" cy="1028450"/>
          </a:xfrm>
        </p:spPr>
        <p:txBody>
          <a:bodyPr/>
          <a:lstStyle/>
          <a:p>
            <a:pPr algn="r"/>
            <a:r>
              <a:rPr lang="he-IL" sz="2400" b="1" dirty="0">
                <a:latin typeface="Calibri" panose="020F0502020204030204" pitchFamily="34" charset="0"/>
                <a:cs typeface="Calibri" panose="020F0502020204030204" pitchFamily="34" charset="0"/>
              </a:rPr>
              <a:t>בקר</a:t>
            </a:r>
            <a:endParaRPr lang="en-IL" dirty="0"/>
          </a:p>
        </p:txBody>
      </p:sp>
      <p:sp>
        <p:nvSpPr>
          <p:cNvPr id="4" name="Content Placeholder 3">
            <a:extLst>
              <a:ext uri="{FF2B5EF4-FFF2-40B4-BE49-F238E27FC236}">
                <a16:creationId xmlns:a16="http://schemas.microsoft.com/office/drawing/2014/main" id="{88F48075-B5E3-2D88-959A-4C5569D272F3}"/>
              </a:ext>
            </a:extLst>
          </p:cNvPr>
          <p:cNvSpPr>
            <a:spLocks noGrp="1"/>
          </p:cNvSpPr>
          <p:nvPr>
            <p:ph sz="half" idx="2"/>
          </p:nvPr>
        </p:nvSpPr>
        <p:spPr>
          <a:xfrm>
            <a:off x="1288026" y="1939366"/>
            <a:ext cx="9733935" cy="3655189"/>
          </a:xfrm>
        </p:spPr>
        <p:txBody>
          <a:bodyPr>
            <a:normAutofit lnSpcReduction="10000"/>
          </a:bodyPr>
          <a:lstStyle/>
          <a:p>
            <a:pPr marL="0" indent="0" algn="r" rtl="1">
              <a:buNone/>
            </a:pPr>
            <a:r>
              <a:rPr lang="he-IL" sz="2000" dirty="0"/>
              <a:t>• ממומש כ-</a:t>
            </a:r>
            <a:r>
              <a:rPr lang="en-US" sz="2000" dirty="0"/>
              <a:t>gen_server</a:t>
            </a:r>
            <a:endParaRPr lang="he-IL" sz="2000" dirty="0"/>
          </a:p>
          <a:p>
            <a:pPr marL="0" indent="0" algn="r" rtl="1">
              <a:buNone/>
            </a:pPr>
            <a:r>
              <a:rPr lang="en-US" sz="2000" dirty="0"/>
              <a:t>•</a:t>
            </a:r>
            <a:r>
              <a:rPr lang="he-IL" sz="2000" dirty="0"/>
              <a:t> בעת האתחול, הקמת מגדלים, </a:t>
            </a:r>
            <a:r>
              <a:rPr lang="he-IL" sz="2000" dirty="0">
                <a:latin typeface="Calibri" panose="020F0502020204030204" pitchFamily="34" charset="0"/>
                <a:cs typeface="Calibri" panose="020F0502020204030204" pitchFamily="34" charset="0"/>
              </a:rPr>
              <a:t>יוצר </a:t>
            </a:r>
            <a:r>
              <a:rPr lang="en-US" sz="2000" dirty="0">
                <a:latin typeface="Calibri" panose="020F0502020204030204" pitchFamily="34" charset="0"/>
                <a:cs typeface="Calibri" panose="020F0502020204030204" pitchFamily="34" charset="0"/>
              </a:rPr>
              <a:t>ETS’s</a:t>
            </a:r>
            <a:r>
              <a:rPr lang="he-IL" sz="2000" dirty="0">
                <a:latin typeface="Calibri" panose="020F0502020204030204" pitchFamily="34" charset="0"/>
                <a:cs typeface="Calibri" panose="020F0502020204030204" pitchFamily="34" charset="0"/>
              </a:rPr>
              <a:t> לכל מגדל השומר את הנתונים של המטוסים באחריותו של כל מגדל, אחראי על </a:t>
            </a:r>
            <a:r>
              <a:rPr lang="en-US" sz="2000" dirty="0">
                <a:latin typeface="Calibri" panose="020F0502020204030204" pitchFamily="34" charset="0"/>
                <a:cs typeface="Calibri" panose="020F0502020204030204" pitchFamily="34" charset="0"/>
              </a:rPr>
              <a:t>RECOVERY</a:t>
            </a:r>
            <a:r>
              <a:rPr lang="he-IL" sz="2000" dirty="0">
                <a:latin typeface="Calibri" panose="020F0502020204030204" pitchFamily="34" charset="0"/>
                <a:cs typeface="Calibri" panose="020F0502020204030204" pitchFamily="34" charset="0"/>
              </a:rPr>
              <a:t> ובנוסף משתמש בנתוני המגדלים לצורך הצגה גרפית.</a:t>
            </a:r>
            <a:br>
              <a:rPr lang="en-US" sz="2000" dirty="0"/>
            </a:br>
            <a:r>
              <a:rPr lang="he-IL" sz="2000" dirty="0"/>
              <a:t>• אחראי על העברת מטוסים ממגדל למגדל על פי שטח אחריות</a:t>
            </a:r>
            <a:endParaRPr lang="en-US" sz="2000" dirty="0"/>
          </a:p>
          <a:p>
            <a:pPr marL="0" indent="0" algn="r" rtl="1">
              <a:buNone/>
            </a:pPr>
            <a:r>
              <a:rPr lang="he-IL" sz="2000" dirty="0"/>
              <a:t>• מקבל עדכונים מחזוריים על מצב המגדלים והמטוסים בשטח,ולכן כאשר מגדל אחד קורס הבקר יתן את האחריות ל</a:t>
            </a:r>
            <a:r>
              <a:rPr lang="en-US" sz="2000" dirty="0"/>
              <a:t>Node</a:t>
            </a:r>
            <a:r>
              <a:rPr lang="he-IL" sz="2000" dirty="0"/>
              <a:t> אחר. ושומר נתונים אלה למקרה שאחד המחשבים שמפעילים את המסך יקרוס.</a:t>
            </a:r>
            <a:endParaRPr lang="en-US" sz="2000" dirty="0"/>
          </a:p>
          <a:p>
            <a:pPr marL="0" indent="0" algn="r" rtl="1">
              <a:buNone/>
            </a:pPr>
            <a:r>
              <a:rPr lang="he-IL" sz="2000" dirty="0"/>
              <a:t>• בעת נפילה של אחד מהמחשבים שמפעילים את המגדלים, אמון על העברת האחריות של המחשב שנפל למחשב אחר תוך שמירה מלאה על נתוני המטוסים שהופעלו ע"י המחשב שנפל.</a:t>
            </a:r>
            <a:endParaRPr lang="en-US" sz="2000" dirty="0"/>
          </a:p>
          <a:p>
            <a:pPr marL="0" indent="0" algn="r" rtl="1">
              <a:buNone/>
            </a:pPr>
            <a:endParaRPr lang="en-US" sz="2000" dirty="0"/>
          </a:p>
          <a:p>
            <a:endParaRPr lang="en-IL" dirty="0"/>
          </a:p>
        </p:txBody>
      </p:sp>
    </p:spTree>
    <p:extLst>
      <p:ext uri="{BB962C8B-B14F-4D97-AF65-F5344CB8AC3E}">
        <p14:creationId xmlns:p14="http://schemas.microsoft.com/office/powerpoint/2010/main" val="2995989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E45E4-F1E2-CE4B-33EA-63F310C777DB}"/>
              </a:ext>
            </a:extLst>
          </p:cNvPr>
          <p:cNvSpPr>
            <a:spLocks noGrp="1"/>
          </p:cNvSpPr>
          <p:nvPr>
            <p:ph type="title"/>
          </p:nvPr>
        </p:nvSpPr>
        <p:spPr/>
        <p:txBody>
          <a:bodyPr/>
          <a:lstStyle/>
          <a:p>
            <a:pPr algn="r"/>
            <a:r>
              <a:rPr lang="he-IL" dirty="0">
                <a:cs typeface="+mn-cs"/>
              </a:rPr>
              <a:t>מחשבי מיגדל </a:t>
            </a:r>
            <a:endParaRPr lang="en-IL" dirty="0">
              <a:cs typeface="+mn-cs"/>
            </a:endParaRPr>
          </a:p>
        </p:txBody>
      </p:sp>
      <p:sp>
        <p:nvSpPr>
          <p:cNvPr id="3" name="Content Placeholder 2">
            <a:extLst>
              <a:ext uri="{FF2B5EF4-FFF2-40B4-BE49-F238E27FC236}">
                <a16:creationId xmlns:a16="http://schemas.microsoft.com/office/drawing/2014/main" id="{832FCABA-0B33-F2C1-B6B6-F0922911BB69}"/>
              </a:ext>
            </a:extLst>
          </p:cNvPr>
          <p:cNvSpPr>
            <a:spLocks noGrp="1"/>
          </p:cNvSpPr>
          <p:nvPr>
            <p:ph idx="1"/>
          </p:nvPr>
        </p:nvSpPr>
        <p:spPr/>
        <p:txBody>
          <a:bodyPr>
            <a:normAutofit fontScale="77500" lnSpcReduction="20000"/>
          </a:bodyPr>
          <a:lstStyle/>
          <a:p>
            <a:pPr marL="342900" lvl="0" indent="-342900" algn="r" rtl="1">
              <a:lnSpc>
                <a:spcPct val="107000"/>
              </a:lnSpc>
              <a:spcAft>
                <a:spcPts val="800"/>
              </a:spcAft>
              <a:buFont typeface="Symbol" panose="05050102010706020507" pitchFamily="18" charset="2"/>
              <a:buChar char=""/>
            </a:pPr>
            <a:r>
              <a:rPr lang="he-IL" sz="2800" dirty="0">
                <a:effectLst/>
                <a:latin typeface="Calibri" panose="020F0502020204030204" pitchFamily="34" charset="0"/>
                <a:ea typeface="Calibri" panose="020F0502020204030204" pitchFamily="34" charset="0"/>
                <a:cs typeface="Calibri" panose="020F0502020204030204" pitchFamily="34" charset="0"/>
              </a:rPr>
              <a:t>ממומש כ </a:t>
            </a:r>
            <a:r>
              <a:rPr lang="en-US" dirty="0">
                <a:latin typeface="Calibri" panose="020F0502020204030204" pitchFamily="34" charset="0"/>
                <a:ea typeface="Calibri" panose="020F0502020204030204" pitchFamily="34" charset="0"/>
                <a:cs typeface="Calibri" panose="020F0502020204030204" pitchFamily="34" charset="0"/>
              </a:rPr>
              <a:t> </a:t>
            </a:r>
            <a:r>
              <a:rPr lang="en-US" sz="2800" dirty="0">
                <a:effectLst/>
                <a:latin typeface="Calibri" panose="020F0502020204030204" pitchFamily="34" charset="0"/>
                <a:ea typeface="Calibri" panose="020F0502020204030204" pitchFamily="34" charset="0"/>
                <a:cs typeface="Calibri" panose="020F0502020204030204" pitchFamily="34" charset="0"/>
              </a:rPr>
              <a:t>gen_server</a:t>
            </a:r>
            <a:r>
              <a:rPr lang="he-IL" sz="2800" dirty="0">
                <a:effectLst/>
                <a:latin typeface="Calibri" panose="020F0502020204030204" pitchFamily="34" charset="0"/>
                <a:ea typeface="Calibri" panose="020F0502020204030204" pitchFamily="34" charset="0"/>
                <a:cs typeface="Calibri" panose="020F0502020204030204" pitchFamily="34" charset="0"/>
              </a:rPr>
              <a:t>, מקיים תקשורת עם המטוסים שבאחריותו ועם הבקר. </a:t>
            </a:r>
            <a:endParaRPr lang="en-US" sz="2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r" rtl="1">
              <a:lnSpc>
                <a:spcPct val="107000"/>
              </a:lnSpc>
              <a:spcAft>
                <a:spcPts val="800"/>
              </a:spcAft>
              <a:buFont typeface="Symbol" panose="05050102010706020507" pitchFamily="18" charset="2"/>
              <a:buChar char=""/>
            </a:pPr>
            <a:r>
              <a:rPr lang="he-IL" sz="2800" dirty="0">
                <a:effectLst/>
                <a:latin typeface="Calibri" panose="020F0502020204030204" pitchFamily="34" charset="0"/>
                <a:ea typeface="Calibri" panose="020F0502020204030204" pitchFamily="34" charset="0"/>
                <a:cs typeface="Calibri" panose="020F0502020204030204" pitchFamily="34" charset="0"/>
              </a:rPr>
              <a:t>בעת האתחול מקבל את גבולותיו, יוצר </a:t>
            </a:r>
            <a:r>
              <a:rPr lang="en-US" sz="2800" dirty="0">
                <a:effectLst/>
                <a:latin typeface="Calibri" panose="020F0502020204030204" pitchFamily="34" charset="0"/>
                <a:ea typeface="Calibri" panose="020F0502020204030204" pitchFamily="34" charset="0"/>
                <a:cs typeface="Calibri" panose="020F0502020204030204" pitchFamily="34" charset="0"/>
              </a:rPr>
              <a:t>ETS</a:t>
            </a:r>
            <a:r>
              <a:rPr lang="he-IL" sz="2800" dirty="0">
                <a:effectLst/>
                <a:latin typeface="Calibri" panose="020F0502020204030204" pitchFamily="34" charset="0"/>
                <a:ea typeface="Calibri" panose="020F0502020204030204" pitchFamily="34" charset="0"/>
                <a:cs typeface="Calibri" panose="020F0502020204030204" pitchFamily="34" charset="0"/>
              </a:rPr>
              <a:t> לשמירת המטוסים עליהם הוא אמון, את מסלול הנחיתה וההמראה של איזור השליטה שלו.</a:t>
            </a:r>
          </a:p>
          <a:p>
            <a:pPr marL="342900" lvl="0" indent="-342900" algn="r" rtl="1">
              <a:lnSpc>
                <a:spcPct val="107000"/>
              </a:lnSpc>
              <a:spcAft>
                <a:spcPts val="800"/>
              </a:spcAft>
              <a:buFont typeface="Symbol" panose="05050102010706020507" pitchFamily="18" charset="2"/>
              <a:buChar char=""/>
            </a:pPr>
            <a:r>
              <a:rPr lang="he-IL" sz="2800" dirty="0">
                <a:effectLst/>
                <a:latin typeface="Calibri" panose="020F0502020204030204" pitchFamily="34" charset="0"/>
                <a:ea typeface="Calibri" panose="020F0502020204030204" pitchFamily="34" charset="0"/>
                <a:cs typeface="Calibri" panose="020F0502020204030204" pitchFamily="34" charset="0"/>
              </a:rPr>
              <a:t>שומר את סטטוס המטוסים הכולל מיקומם ,זווית הטיסה, מהירותם וסוגם.</a:t>
            </a:r>
          </a:p>
          <a:p>
            <a:pPr marL="342900" lvl="0" indent="-342900" algn="r" rtl="1">
              <a:lnSpc>
                <a:spcPct val="107000"/>
              </a:lnSpc>
              <a:spcAft>
                <a:spcPts val="800"/>
              </a:spcAft>
              <a:buFont typeface="Symbol" panose="05050102010706020507" pitchFamily="18" charset="2"/>
              <a:buChar char=""/>
            </a:pPr>
            <a:r>
              <a:rPr lang="he-IL" sz="2800" dirty="0">
                <a:effectLst/>
                <a:latin typeface="Calibri" panose="020F0502020204030204" pitchFamily="34" charset="0"/>
                <a:ea typeface="Calibri" panose="020F0502020204030204" pitchFamily="34" charset="0"/>
                <a:cs typeface="Calibri" panose="020F0502020204030204" pitchFamily="34" charset="0"/>
              </a:rPr>
              <a:t>במקרה ומחשב כזה נופל, אחד המחשבים האחרים מקבל הוראה מהמחשב הראשי לקחת אחריות על הרביע של המחשב שנפל. בעת קבלת ההוראה, מתבצעת יצירה מחדש של כל המטוסים שהיו שייכים לרביע של המחשב שנפל עם הנתונים העדכניים לכל מטוס.</a:t>
            </a:r>
            <a:br>
              <a:rPr lang="en-US" sz="2800" dirty="0">
                <a:effectLst/>
                <a:latin typeface="Calibri" panose="020F0502020204030204" pitchFamily="34" charset="0"/>
                <a:ea typeface="Calibri" panose="020F0502020204030204" pitchFamily="34" charset="0"/>
                <a:cs typeface="Calibri" panose="020F0502020204030204" pitchFamily="34" charset="0"/>
              </a:rPr>
            </a:br>
            <a:endParaRPr lang="en-IL" dirty="0"/>
          </a:p>
        </p:txBody>
      </p:sp>
    </p:spTree>
    <p:extLst>
      <p:ext uri="{BB962C8B-B14F-4D97-AF65-F5344CB8AC3E}">
        <p14:creationId xmlns:p14="http://schemas.microsoft.com/office/powerpoint/2010/main" val="4144836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E216B-FA56-FA0C-D870-78DDA1CC634F}"/>
              </a:ext>
            </a:extLst>
          </p:cNvPr>
          <p:cNvSpPr>
            <a:spLocks noGrp="1"/>
          </p:cNvSpPr>
          <p:nvPr>
            <p:ph type="title"/>
          </p:nvPr>
        </p:nvSpPr>
        <p:spPr/>
        <p:txBody>
          <a:bodyPr/>
          <a:lstStyle/>
          <a:p>
            <a:pPr algn="r"/>
            <a:r>
              <a:rPr lang="he-IL" dirty="0">
                <a:cs typeface="+mn-cs"/>
              </a:rPr>
              <a:t>מחשבי מיגדל </a:t>
            </a:r>
            <a:endParaRPr lang="en-IL" dirty="0">
              <a:cs typeface="+mn-cs"/>
            </a:endParaRPr>
          </a:p>
        </p:txBody>
      </p:sp>
      <p:sp>
        <p:nvSpPr>
          <p:cNvPr id="3" name="Content Placeholder 2">
            <a:extLst>
              <a:ext uri="{FF2B5EF4-FFF2-40B4-BE49-F238E27FC236}">
                <a16:creationId xmlns:a16="http://schemas.microsoft.com/office/drawing/2014/main" id="{F1FECD73-B4B4-3F1F-A72D-31691EE390E6}"/>
              </a:ext>
            </a:extLst>
          </p:cNvPr>
          <p:cNvSpPr>
            <a:spLocks noGrp="1"/>
          </p:cNvSpPr>
          <p:nvPr>
            <p:ph idx="1"/>
          </p:nvPr>
        </p:nvSpPr>
        <p:spPr/>
        <p:txBody>
          <a:bodyPr/>
          <a:lstStyle/>
          <a:p>
            <a:pPr algn="r" rtl="1"/>
            <a:r>
              <a:rPr lang="he-IL" dirty="0"/>
              <a:t>מאשר למטוסים נחיתה לפי תפוסת מסלול הנחיתה.</a:t>
            </a:r>
          </a:p>
          <a:p>
            <a:pPr algn="r" rtl="1"/>
            <a:r>
              <a:rPr lang="he-IL" dirty="0"/>
              <a:t>כאשר מטוס יוצא מתחום שליטות של המגדל המגדל שולח לבקר שהמטוס יצא מתחום אחריותו ומחכה לתשובה מהבקר להמשך טיפול. </a:t>
            </a:r>
          </a:p>
          <a:p>
            <a:pPr algn="r" rtl="1"/>
            <a:endParaRPr lang="en-IL" dirty="0"/>
          </a:p>
        </p:txBody>
      </p:sp>
    </p:spTree>
    <p:extLst>
      <p:ext uri="{BB962C8B-B14F-4D97-AF65-F5344CB8AC3E}">
        <p14:creationId xmlns:p14="http://schemas.microsoft.com/office/powerpoint/2010/main" val="76049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DE643-46D9-4A11-F765-F38C89B231CF}"/>
              </a:ext>
            </a:extLst>
          </p:cNvPr>
          <p:cNvSpPr>
            <a:spLocks noGrp="1"/>
          </p:cNvSpPr>
          <p:nvPr>
            <p:ph type="title"/>
          </p:nvPr>
        </p:nvSpPr>
        <p:spPr/>
        <p:txBody>
          <a:bodyPr/>
          <a:lstStyle/>
          <a:p>
            <a:pPr algn="r"/>
            <a:r>
              <a:rPr lang="he-IL" dirty="0"/>
              <a:t>מטוס</a:t>
            </a:r>
            <a:endParaRPr lang="en-IL" dirty="0"/>
          </a:p>
        </p:txBody>
      </p:sp>
      <p:sp>
        <p:nvSpPr>
          <p:cNvPr id="3" name="Content Placeholder 2">
            <a:extLst>
              <a:ext uri="{FF2B5EF4-FFF2-40B4-BE49-F238E27FC236}">
                <a16:creationId xmlns:a16="http://schemas.microsoft.com/office/drawing/2014/main" id="{9C8641D3-BC30-7BE9-04EC-6A059BEB1286}"/>
              </a:ext>
            </a:extLst>
          </p:cNvPr>
          <p:cNvSpPr>
            <a:spLocks noGrp="1"/>
          </p:cNvSpPr>
          <p:nvPr>
            <p:ph idx="1"/>
          </p:nvPr>
        </p:nvSpPr>
        <p:spPr/>
        <p:txBody>
          <a:bodyPr>
            <a:normAutofit fontScale="92500" lnSpcReduction="10000"/>
          </a:bodyPr>
          <a:lstStyle/>
          <a:p>
            <a:pPr marL="342900" lvl="0" indent="-342900" algn="r" rtl="1">
              <a:lnSpc>
                <a:spcPct val="107000"/>
              </a:lnSpc>
              <a:spcAft>
                <a:spcPts val="800"/>
              </a:spcAft>
              <a:buFont typeface="Symbol" panose="05050102010706020507" pitchFamily="18" charset="2"/>
              <a:buChar char=""/>
            </a:pPr>
            <a:r>
              <a:rPr lang="he-IL" sz="2800" dirty="0">
                <a:effectLst/>
                <a:latin typeface="Calibri" panose="020F0502020204030204" pitchFamily="34" charset="0"/>
                <a:ea typeface="Calibri" panose="020F0502020204030204" pitchFamily="34" charset="0"/>
                <a:cs typeface="Calibri" panose="020F0502020204030204" pitchFamily="34" charset="0"/>
              </a:rPr>
              <a:t>ממומש כ </a:t>
            </a:r>
            <a:r>
              <a:rPr lang="en-US" sz="2800" dirty="0" err="1">
                <a:effectLst/>
                <a:latin typeface="Calibri" panose="020F0502020204030204" pitchFamily="34" charset="0"/>
                <a:ea typeface="Calibri" panose="020F0502020204030204" pitchFamily="34" charset="0"/>
                <a:cs typeface="Calibri" panose="020F0502020204030204" pitchFamily="34" charset="0"/>
              </a:rPr>
              <a:t>gen_statem</a:t>
            </a:r>
            <a:r>
              <a:rPr lang="he-IL" sz="2800" dirty="0">
                <a:effectLst/>
                <a:latin typeface="Calibri" panose="020F0502020204030204" pitchFamily="34" charset="0"/>
                <a:ea typeface="Calibri" panose="020F0502020204030204" pitchFamily="34" charset="0"/>
                <a:cs typeface="Calibri" panose="020F0502020204030204" pitchFamily="34" charset="0"/>
              </a:rPr>
              <a:t>.</a:t>
            </a:r>
            <a:endParaRPr lang="en-US" sz="2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r" rtl="1">
              <a:lnSpc>
                <a:spcPct val="107000"/>
              </a:lnSpc>
              <a:spcAft>
                <a:spcPts val="800"/>
              </a:spcAft>
              <a:buFont typeface="Symbol" panose="05050102010706020507" pitchFamily="18" charset="2"/>
              <a:buChar char=""/>
            </a:pPr>
            <a:r>
              <a:rPr lang="he-IL" sz="2800" dirty="0">
                <a:effectLst/>
                <a:latin typeface="Calibri" panose="020F0502020204030204" pitchFamily="34" charset="0"/>
                <a:ea typeface="Calibri" panose="020F0502020204030204" pitchFamily="34" charset="0"/>
                <a:cs typeface="Calibri" panose="020F0502020204030204" pitchFamily="34" charset="0"/>
              </a:rPr>
              <a:t>למטוס 6 מצבים: איתחול ,</a:t>
            </a:r>
            <a:r>
              <a:rPr lang="he-IL" dirty="0">
                <a:latin typeface="Calibri" panose="020F0502020204030204" pitchFamily="34" charset="0"/>
                <a:ea typeface="Calibri" panose="020F0502020204030204" pitchFamily="34" charset="0"/>
                <a:cs typeface="Calibri" panose="020F0502020204030204" pitchFamily="34" charset="0"/>
              </a:rPr>
              <a:t>המראה,</a:t>
            </a:r>
            <a:r>
              <a:rPr lang="he-IL" sz="2800" dirty="0">
                <a:effectLst/>
                <a:latin typeface="Calibri" panose="020F0502020204030204" pitchFamily="34" charset="0"/>
                <a:ea typeface="Calibri" panose="020F0502020204030204" pitchFamily="34" charset="0"/>
                <a:cs typeface="Calibri" panose="020F0502020204030204" pitchFamily="34" charset="0"/>
              </a:rPr>
              <a:t>טיסה, טיסה למסלול נחיתה, נחיתה.</a:t>
            </a:r>
            <a:endParaRPr lang="en-US" sz="2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r" rtl="1">
              <a:lnSpc>
                <a:spcPct val="107000"/>
              </a:lnSpc>
              <a:spcAft>
                <a:spcPts val="800"/>
              </a:spcAft>
              <a:buFont typeface="Symbol" panose="05050102010706020507" pitchFamily="18" charset="2"/>
              <a:buChar char=""/>
            </a:pPr>
            <a:r>
              <a:rPr lang="he-IL" sz="2800" dirty="0">
                <a:effectLst/>
                <a:latin typeface="Calibri" panose="020F0502020204030204" pitchFamily="34" charset="0"/>
                <a:ea typeface="Calibri" panose="020F0502020204030204" pitchFamily="34" charset="0"/>
                <a:cs typeface="Calibri" panose="020F0502020204030204" pitchFamily="34" charset="0"/>
              </a:rPr>
              <a:t>לכל מטוס יש יש מהירות ,מיקום ,זווית טיסה, וסוג מטוס.</a:t>
            </a:r>
          </a:p>
          <a:p>
            <a:pPr marL="342900" lvl="0" indent="-342900" algn="r" rtl="1">
              <a:lnSpc>
                <a:spcPct val="107000"/>
              </a:lnSpc>
              <a:spcAft>
                <a:spcPts val="800"/>
              </a:spcAft>
              <a:buFont typeface="Symbol" panose="05050102010706020507" pitchFamily="18" charset="2"/>
              <a:buChar char=""/>
            </a:pPr>
            <a:r>
              <a:rPr lang="he-IL" sz="2800" dirty="0">
                <a:effectLst/>
                <a:latin typeface="Calibri" panose="020F0502020204030204" pitchFamily="34" charset="0"/>
                <a:ea typeface="Calibri" panose="020F0502020204030204" pitchFamily="34" charset="0"/>
                <a:cs typeface="Calibri" panose="020F0502020204030204" pitchFamily="34" charset="0"/>
              </a:rPr>
              <a:t>רוב הזמן עצמאי ורק מדווח למגדל על מיקומו .</a:t>
            </a:r>
            <a:endParaRPr lang="en-US" sz="2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r" rtl="1">
              <a:lnSpc>
                <a:spcPct val="107000"/>
              </a:lnSpc>
              <a:spcAft>
                <a:spcPts val="800"/>
              </a:spcAft>
              <a:buFont typeface="Symbol" panose="05050102010706020507" pitchFamily="18" charset="2"/>
              <a:buChar char=""/>
            </a:pPr>
            <a:r>
              <a:rPr lang="he-IL" sz="2800" dirty="0">
                <a:effectLst/>
                <a:latin typeface="Calibri" panose="020F0502020204030204" pitchFamily="34" charset="0"/>
                <a:ea typeface="Calibri" panose="020F0502020204030204" pitchFamily="34" charset="0"/>
                <a:cs typeface="Calibri" panose="020F0502020204030204" pitchFamily="34" charset="0"/>
              </a:rPr>
              <a:t>כאשר מטוס רוצה לנחות הוא מבצע בקשה מול המגדל (האחראי עליו) לנחיתה.</a:t>
            </a:r>
            <a:endParaRPr lang="en-US" sz="2800" dirty="0">
              <a:effectLst/>
              <a:latin typeface="Calibri" panose="020F0502020204030204" pitchFamily="34" charset="0"/>
              <a:ea typeface="Calibri" panose="020F0502020204030204" pitchFamily="34" charset="0"/>
              <a:cs typeface="Calibri" panose="020F0502020204030204" pitchFamily="34" charset="0"/>
            </a:endParaRPr>
          </a:p>
          <a:p>
            <a:endParaRPr lang="en-IL" dirty="0"/>
          </a:p>
        </p:txBody>
      </p:sp>
    </p:spTree>
    <p:extLst>
      <p:ext uri="{BB962C8B-B14F-4D97-AF65-F5344CB8AC3E}">
        <p14:creationId xmlns:p14="http://schemas.microsoft.com/office/powerpoint/2010/main" val="1460645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3687B-D0F7-B1DD-5C85-579A569B6BB3}"/>
              </a:ext>
            </a:extLst>
          </p:cNvPr>
          <p:cNvSpPr>
            <a:spLocks noGrp="1"/>
          </p:cNvSpPr>
          <p:nvPr>
            <p:ph type="title"/>
          </p:nvPr>
        </p:nvSpPr>
        <p:spPr/>
        <p:txBody>
          <a:bodyPr/>
          <a:lstStyle/>
          <a:p>
            <a:pPr algn="r"/>
            <a:r>
              <a:rPr lang="he-IL" sz="4400" dirty="0">
                <a:latin typeface="Calibri" panose="020F0502020204030204" pitchFamily="34" charset="0"/>
                <a:cs typeface="Calibri" panose="020F0502020204030204" pitchFamily="34" charset="0"/>
              </a:rPr>
              <a:t>פריסת המחשבים והקשרים ביניהם</a:t>
            </a:r>
            <a:endParaRPr lang="en-IL" dirty="0"/>
          </a:p>
        </p:txBody>
      </p:sp>
      <p:sp>
        <p:nvSpPr>
          <p:cNvPr id="6" name="TextBox 5">
            <a:extLst>
              <a:ext uri="{FF2B5EF4-FFF2-40B4-BE49-F238E27FC236}">
                <a16:creationId xmlns:a16="http://schemas.microsoft.com/office/drawing/2014/main" id="{CAA2B539-DF72-38B6-E1E9-B12D2D4D37EE}"/>
              </a:ext>
            </a:extLst>
          </p:cNvPr>
          <p:cNvSpPr txBox="1"/>
          <p:nvPr/>
        </p:nvSpPr>
        <p:spPr>
          <a:xfrm>
            <a:off x="6646607" y="1930311"/>
            <a:ext cx="4876800" cy="2287727"/>
          </a:xfrm>
          <a:prstGeom prst="rect">
            <a:avLst/>
          </a:prstGeom>
          <a:noFill/>
        </p:spPr>
        <p:txBody>
          <a:bodyPr wrap="square" rtlCol="0">
            <a:spAutoFit/>
          </a:bodyPr>
          <a:lstStyle/>
          <a:p>
            <a:pPr algn="r"/>
            <a:r>
              <a:rPr lang="he-IL" sz="2400" dirty="0">
                <a:effectLst/>
                <a:latin typeface="Calibri" panose="020F0502020204030204" pitchFamily="34" charset="0"/>
                <a:ea typeface="Calibri" panose="020F0502020204030204" pitchFamily="34" charset="0"/>
                <a:cs typeface="Calibri" panose="020F0502020204030204" pitchFamily="34" charset="0"/>
              </a:rPr>
              <a:t>השטח מתנהג כיחידה אחת, אך בפועל ישנם 4 מחשבים שמפעילים כל רביע.</a:t>
            </a:r>
            <a:br>
              <a:rPr lang="he-IL" sz="2400" dirty="0">
                <a:effectLst/>
                <a:latin typeface="Calibri" panose="020F0502020204030204" pitchFamily="34" charset="0"/>
                <a:ea typeface="Calibri" panose="020F0502020204030204" pitchFamily="34" charset="0"/>
                <a:cs typeface="Calibri" panose="020F0502020204030204" pitchFamily="34" charset="0"/>
              </a:rPr>
            </a:br>
            <a:r>
              <a:rPr lang="he-IL" sz="2400" dirty="0">
                <a:effectLst/>
                <a:latin typeface="Calibri" panose="020F0502020204030204" pitchFamily="34" charset="0"/>
                <a:ea typeface="Calibri" panose="020F0502020204030204" pitchFamily="34" charset="0"/>
                <a:cs typeface="Calibri" panose="020F0502020204030204" pitchFamily="34" charset="0"/>
              </a:rPr>
              <a:t>בנוסף למחשבים אלה ישנו מחשב נוסף האחראי על גיבוי, חישובים והפעלת הגרפיקה של הסימולציה</a:t>
            </a:r>
            <a:endParaRPr lang="en-US" sz="2400" dirty="0">
              <a:latin typeface="Calibri" panose="020F0502020204030204" pitchFamily="34" charset="0"/>
              <a:cs typeface="Calibri" panose="020F0502020204030204" pitchFamily="34" charset="0"/>
            </a:endParaRPr>
          </a:p>
          <a:p>
            <a:endParaRPr lang="en-IL" dirty="0"/>
          </a:p>
        </p:txBody>
      </p:sp>
      <p:pic>
        <p:nvPicPr>
          <p:cNvPr id="10" name="Picture 9">
            <a:extLst>
              <a:ext uri="{FF2B5EF4-FFF2-40B4-BE49-F238E27FC236}">
                <a16:creationId xmlns:a16="http://schemas.microsoft.com/office/drawing/2014/main" id="{95753243-C204-354D-45E8-ABCFC469882E}"/>
              </a:ext>
            </a:extLst>
          </p:cNvPr>
          <p:cNvPicPr>
            <a:picLocks noChangeAspect="1"/>
          </p:cNvPicPr>
          <p:nvPr/>
        </p:nvPicPr>
        <p:blipFill>
          <a:blip r:embed="rId2"/>
          <a:stretch>
            <a:fillRect/>
          </a:stretch>
        </p:blipFill>
        <p:spPr>
          <a:xfrm>
            <a:off x="566968" y="1704705"/>
            <a:ext cx="5676516" cy="3165987"/>
          </a:xfrm>
          <a:prstGeom prst="rect">
            <a:avLst/>
          </a:prstGeom>
        </p:spPr>
      </p:pic>
    </p:spTree>
    <p:extLst>
      <p:ext uri="{BB962C8B-B14F-4D97-AF65-F5344CB8AC3E}">
        <p14:creationId xmlns:p14="http://schemas.microsoft.com/office/powerpoint/2010/main" val="178948710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175</TotalTime>
  <Words>925</Words>
  <Application>Microsoft Office PowerPoint</Application>
  <PresentationFormat>Widescreen</PresentationFormat>
  <Paragraphs>45</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Gill Sans MT</vt:lpstr>
      <vt:lpstr>Symbol</vt:lpstr>
      <vt:lpstr>Gallery</vt:lpstr>
      <vt:lpstr>סימולציה של שדה תעופה עם כמה מגדלי פיקוח</vt:lpstr>
      <vt:lpstr>תיאור הפרויקט</vt:lpstr>
      <vt:lpstr>ארכיטקטורת הפרויקט</vt:lpstr>
      <vt:lpstr>ארכיטקטורת הפרויקט</vt:lpstr>
      <vt:lpstr>PowerPoint Presentation</vt:lpstr>
      <vt:lpstr>מחשבי מיגדל </vt:lpstr>
      <vt:lpstr>מחשבי מיגדל </vt:lpstr>
      <vt:lpstr>מטוס</vt:lpstr>
      <vt:lpstr>פריסת המחשבים והקשרים ביניהם</vt:lpstr>
      <vt:lpstr>מכונת המצבים של המטוס </vt:lpstr>
      <vt:lpstr>שטח הסימולציה </vt:lpstr>
      <vt:lpstr>איוונטים בין הבקר למגדל </vt:lpstr>
      <vt:lpstr>קשיים ואתגרים</vt:lpstr>
      <vt:lpstr>הצעות לשיפור ומסקנות</vt:lpstr>
      <vt:lpstr>תודה לכולם על ההקשבה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סימולציה של שדה תעופה עם כמה מגדלי פיקוח</dc:title>
  <dc:creator>shahaf zohar</dc:creator>
  <cp:lastModifiedBy>shahaf zohar</cp:lastModifiedBy>
  <cp:revision>1</cp:revision>
  <dcterms:created xsi:type="dcterms:W3CDTF">2023-08-17T03:20:56Z</dcterms:created>
  <dcterms:modified xsi:type="dcterms:W3CDTF">2023-08-17T06:16:53Z</dcterms:modified>
</cp:coreProperties>
</file>